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heme/theme2.xml" ContentType="application/vnd.openxmlformats-officedocument.them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notesSlides/notesSlide1.xml" ContentType="application/vnd.openxmlformats-officedocument.presentationml.notesSlide+xml"/>
  <Override PartName="/ppt/tags/tag100.xml" ContentType="application/vnd.openxmlformats-officedocument.presentationml.tags+xml"/>
  <Override PartName="/ppt/notesSlides/notesSlide2.xml" ContentType="application/vnd.openxmlformats-officedocument.presentationml.notesSlide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notesSlides/notesSlide3.xml" ContentType="application/vnd.openxmlformats-officedocument.presentationml.notesSlide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notesSlides/notesSlide4.xml" ContentType="application/vnd.openxmlformats-officedocument.presentationml.notesSlide+xml"/>
  <Override PartName="/ppt/tags/tag109.xml" ContentType="application/vnd.openxmlformats-officedocument.presentationml.tags+xml"/>
  <Override PartName="/ppt/notesSlides/notesSlide5.xml" ContentType="application/vnd.openxmlformats-officedocument.presentationml.notesSlide+xml"/>
  <Override PartName="/ppt/tags/tag110.xml" ContentType="application/vnd.openxmlformats-officedocument.presentationml.tags+xml"/>
  <Override PartName="/ppt/notesSlides/notesSlide6.xml" ContentType="application/vnd.openxmlformats-officedocument.presentationml.notesSlide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notesSlides/notesSlide7.xml" ContentType="application/vnd.openxmlformats-officedocument.presentationml.notesSlide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notesSlides/notesSlide8.xml" ContentType="application/vnd.openxmlformats-officedocument.presentationml.notesSlide+xml"/>
  <Override PartName="/ppt/tags/tag119.xml" ContentType="application/vnd.openxmlformats-officedocument.presentationml.tags+xml"/>
  <Override PartName="/ppt/notesSlides/notesSlide9.xml" ContentType="application/vnd.openxmlformats-officedocument.presentationml.notesSlide+xml"/>
  <Override PartName="/ppt/tags/tag120.xml" ContentType="application/vnd.openxmlformats-officedocument.presentationml.tags+xml"/>
  <Override PartName="/ppt/notesSlides/notesSlide10.xml" ContentType="application/vnd.openxmlformats-officedocument.presentationml.notesSlide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notesSlides/notesSlide11.xml" ContentType="application/vnd.openxmlformats-officedocument.presentationml.notesSlide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3"/>
  </p:notesMasterIdLst>
  <p:sldIdLst>
    <p:sldId id="689" r:id="rId2"/>
    <p:sldId id="507" r:id="rId3"/>
    <p:sldId id="508" r:id="rId4"/>
    <p:sldId id="769" r:id="rId5"/>
    <p:sldId id="770" r:id="rId6"/>
    <p:sldId id="776" r:id="rId7"/>
    <p:sldId id="772" r:id="rId8"/>
    <p:sldId id="773" r:id="rId9"/>
    <p:sldId id="775" r:id="rId10"/>
    <p:sldId id="797" r:id="rId11"/>
    <p:sldId id="778" r:id="rId12"/>
    <p:sldId id="779" r:id="rId13"/>
    <p:sldId id="801" r:id="rId14"/>
    <p:sldId id="781" r:id="rId15"/>
    <p:sldId id="780" r:id="rId16"/>
    <p:sldId id="782" r:id="rId17"/>
    <p:sldId id="783" r:id="rId18"/>
    <p:sldId id="786" r:id="rId19"/>
    <p:sldId id="787" r:id="rId20"/>
    <p:sldId id="788" r:id="rId21"/>
    <p:sldId id="789" r:id="rId22"/>
    <p:sldId id="790" r:id="rId23"/>
    <p:sldId id="791" r:id="rId24"/>
    <p:sldId id="792" r:id="rId25"/>
    <p:sldId id="794" r:id="rId26"/>
    <p:sldId id="795" r:id="rId27"/>
    <p:sldId id="796" r:id="rId28"/>
    <p:sldId id="798" r:id="rId29"/>
    <p:sldId id="802" r:id="rId30"/>
    <p:sldId id="799" r:id="rId31"/>
    <p:sldId id="800" r:id="rId32"/>
  </p:sldIdLst>
  <p:sldSz cx="9144000" cy="6858000" type="screen4x3"/>
  <p:notesSz cx="6858000" cy="9144000"/>
  <p:embeddedFontLst>
    <p:embeddedFont>
      <p:font typeface="汉仪旗黑-85S" panose="02010600030101010101" charset="-122"/>
      <p:bold r:id="rId34"/>
    </p:embeddedFont>
    <p:embeddedFont>
      <p:font typeface="Cambria Math" panose="02040503050406030204" pitchFamily="18" charset="0"/>
      <p:regular r:id="rId35"/>
    </p:embeddedFont>
    <p:embeddedFont>
      <p:font typeface="Tahoma" panose="020B0604030504040204" pitchFamily="34" charset="0"/>
      <p:regular r:id="rId36"/>
      <p:bold r:id="rId37"/>
    </p:embeddedFont>
    <p:embeddedFont>
      <p:font typeface="Viner Hand ITC" panose="03070502030502020203" pitchFamily="66" charset="0"/>
      <p:regular r:id="rId38"/>
    </p:embeddedFont>
    <p:embeddedFont>
      <p:font typeface="黑体" panose="02010609060101010101" pitchFamily="49" charset="-122"/>
      <p:regular r:id="rId39"/>
    </p:embeddedFont>
    <p:embeddedFont>
      <p:font typeface="隶书" panose="02010509060101010101" pitchFamily="49" charset="-122"/>
      <p:regular r:id="rId40"/>
    </p:embeddedFont>
    <p:embeddedFont>
      <p:font typeface="微软雅黑" panose="020B0503020204020204" pitchFamily="34" charset="-122"/>
      <p:regular r:id="rId41"/>
      <p:bold r:id="rId42"/>
    </p:embeddedFont>
  </p:embeddedFont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23">
          <p15:clr>
            <a:srgbClr val="A4A3A4"/>
          </p15:clr>
        </p15:guide>
        <p15:guide id="2" pos="29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/>
  <p:cmAuthor id="2" name="HUAWEI" initials="H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BC340A"/>
    <a:srgbClr val="FE8900"/>
    <a:srgbClr val="4DD6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88983" autoAdjust="0"/>
  </p:normalViewPr>
  <p:slideViewPr>
    <p:cSldViewPr showGuides="1">
      <p:cViewPr varScale="1">
        <p:scale>
          <a:sx n="79" d="100"/>
          <a:sy n="79" d="100"/>
        </p:scale>
        <p:origin x="1058" y="-250"/>
      </p:cViewPr>
      <p:guideLst>
        <p:guide orient="horz" pos="2023"/>
        <p:guide pos="29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198" cy="7619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页眉占位符 2048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z="1200" strike="noStrike" noProof="1"/>
          </a:p>
        </p:txBody>
      </p:sp>
      <p:sp>
        <p:nvSpPr>
          <p:cNvPr id="20483" name="日期占位符 2048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algn="r" fontAlgn="base"/>
            <a:endParaRPr lang="zh-CN" altLang="en-US" sz="1200" strike="noStrike" noProof="1"/>
          </a:p>
        </p:txBody>
      </p:sp>
      <p:sp>
        <p:nvSpPr>
          <p:cNvPr id="20484" name="幻灯片图像占位符 20483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0485" name="文本占位符 20484"/>
          <p:cNvSpPr>
            <a:spLocks noGrp="1"/>
          </p:cNvSpPr>
          <p:nvPr>
            <p:ph type="body" sz="quarter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 indent="0"/>
            <a:r>
              <a:rPr lang="zh-CN" altLang="en-US" dirty="0"/>
              <a:t>第二级</a:t>
            </a:r>
          </a:p>
          <a:p>
            <a:pPr lvl="2" indent="0"/>
            <a:r>
              <a:rPr lang="zh-CN" altLang="en-US" dirty="0"/>
              <a:t>第三级</a:t>
            </a:r>
          </a:p>
          <a:p>
            <a:pPr lvl="3" indent="0"/>
            <a:r>
              <a:rPr lang="zh-CN" altLang="en-US" dirty="0"/>
              <a:t>第四级</a:t>
            </a:r>
          </a:p>
          <a:p>
            <a:pPr lvl="4" indent="0"/>
            <a:r>
              <a:rPr lang="zh-CN" altLang="en-US" dirty="0"/>
              <a:t>第五级</a:t>
            </a:r>
          </a:p>
        </p:txBody>
      </p:sp>
      <p:sp>
        <p:nvSpPr>
          <p:cNvPr id="20486" name="页脚占位符 2048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fontAlgn="base"/>
            <a:endParaRPr lang="zh-CN" altLang="en-US" sz="1200" strike="noStrike" noProof="1"/>
          </a:p>
        </p:txBody>
      </p:sp>
      <p:sp>
        <p:nvSpPr>
          <p:cNvPr id="20487" name="灯片编号占位符 2048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fontAlgn="base"/>
            <a:fld id="{9A0DB2DC-4C9A-4742-B13C-FB6460FD3503}" type="slidenum">
              <a:rPr lang="zh-CN" altLang="en-US" sz="1200" strike="noStrike" noProof="1" dirty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z="12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lvl="0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灯片编号占位符 1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>
                <a:latin typeface="Tahoma" panose="020B0604030504040204" pitchFamily="34" charset="0"/>
                <a:ea typeface="宋体" panose="02010600030101010101" pitchFamily="2" charset="-122"/>
              </a:rPr>
              <a:t>2</a:t>
            </a:fld>
            <a:endParaRPr lang="zh-CN" altLang="en-US" sz="1200" dirty="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23554" name="幻灯片图像占位符 444417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w="12700">
            <a:solidFill>
              <a:schemeClr val="tx1"/>
            </a:solidFill>
          </a:ln>
        </p:spPr>
      </p:sp>
      <p:sp>
        <p:nvSpPr>
          <p:cNvPr id="23555" name="文本占位符 444418"/>
          <p:cNvSpPr>
            <a:spLocks noGrp="1"/>
          </p:cNvSpPr>
          <p:nvPr>
            <p:ph type="body"/>
          </p:nvPr>
        </p:nvSpPr>
        <p:spPr>
          <a:xfrm>
            <a:off x="914400" y="3276600"/>
            <a:ext cx="5029200" cy="5181600"/>
          </a:xfrm>
          <a:ln w="12700"/>
        </p:spPr>
        <p:txBody>
          <a:bodyPr vert="horz" wrap="square" lIns="90488" tIns="44450" rIns="90488" bIns="44450" anchor="t"/>
          <a:lstStyle/>
          <a:p>
            <a:pPr lvl="0"/>
            <a:endParaRPr lang="zh-CN" altLang="zh-CN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577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987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灯片编号占位符 1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>
                <a:latin typeface="Tahoma" panose="020B0604030504040204" pitchFamily="34" charset="0"/>
                <a:ea typeface="宋体" panose="02010600030101010101" pitchFamily="2" charset="-122"/>
              </a:rPr>
              <a:t>3</a:t>
            </a:fld>
            <a:endParaRPr lang="zh-CN" altLang="en-US" sz="1200" dirty="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25602" name="幻灯片图像占位符 44646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w="12700">
            <a:solidFill>
              <a:schemeClr val="tx1"/>
            </a:solidFill>
          </a:ln>
        </p:spPr>
      </p:sp>
      <p:sp>
        <p:nvSpPr>
          <p:cNvPr id="25603" name="文本占位符 446466"/>
          <p:cNvSpPr>
            <a:spLocks noGrp="1"/>
          </p:cNvSpPr>
          <p:nvPr>
            <p:ph type="body"/>
          </p:nvPr>
        </p:nvSpPr>
        <p:spPr>
          <a:xfrm>
            <a:off x="914400" y="3276600"/>
            <a:ext cx="5029200" cy="5181600"/>
          </a:xfrm>
          <a:ln w="12700"/>
        </p:spPr>
        <p:txBody>
          <a:bodyPr vert="horz" wrap="square" lIns="90488" tIns="44450" rIns="90488" bIns="44450" anchor="t"/>
          <a:lstStyle/>
          <a:p>
            <a:pPr lvl="0"/>
            <a:endParaRPr lang="zh-CN" altLang="zh-CN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灯片编号占位符 1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>
                <a:latin typeface="Tahoma" panose="020B0604030504040204" pitchFamily="34" charset="0"/>
                <a:ea typeface="宋体" panose="02010600030101010101" pitchFamily="2" charset="-122"/>
              </a:rPr>
              <a:t>6</a:t>
            </a:fld>
            <a:endParaRPr lang="zh-CN" altLang="en-US" sz="1200" dirty="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25602" name="幻灯片图像占位符 44646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w="12700">
            <a:solidFill>
              <a:schemeClr val="tx1"/>
            </a:solidFill>
          </a:ln>
        </p:spPr>
      </p:sp>
      <p:sp>
        <p:nvSpPr>
          <p:cNvPr id="25603" name="文本占位符 446466"/>
          <p:cNvSpPr>
            <a:spLocks noGrp="1"/>
          </p:cNvSpPr>
          <p:nvPr>
            <p:ph type="body"/>
          </p:nvPr>
        </p:nvSpPr>
        <p:spPr>
          <a:xfrm>
            <a:off x="914400" y="3276600"/>
            <a:ext cx="5029200" cy="5181600"/>
          </a:xfrm>
          <a:ln w="12700"/>
        </p:spPr>
        <p:txBody>
          <a:bodyPr vert="horz" wrap="square" lIns="90488" tIns="44450" rIns="90488" bIns="44450" anchor="t"/>
          <a:lstStyle/>
          <a:p>
            <a:pPr lvl="0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3202493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灯片编号占位符 1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>
                <a:latin typeface="Tahoma" panose="020B0604030504040204" pitchFamily="34" charset="0"/>
                <a:ea typeface="宋体" panose="02010600030101010101" pitchFamily="2" charset="-122"/>
              </a:rPr>
              <a:t>11</a:t>
            </a:fld>
            <a:endParaRPr lang="zh-CN" altLang="en-US" sz="1200" dirty="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25602" name="幻灯片图像占位符 44646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w="12700">
            <a:solidFill>
              <a:schemeClr val="tx1"/>
            </a:solidFill>
          </a:ln>
        </p:spPr>
      </p:sp>
      <p:sp>
        <p:nvSpPr>
          <p:cNvPr id="25603" name="文本占位符 446466"/>
          <p:cNvSpPr>
            <a:spLocks noGrp="1"/>
          </p:cNvSpPr>
          <p:nvPr>
            <p:ph type="body"/>
          </p:nvPr>
        </p:nvSpPr>
        <p:spPr>
          <a:xfrm>
            <a:off x="914400" y="3276600"/>
            <a:ext cx="5029200" cy="5181600"/>
          </a:xfrm>
          <a:ln w="12700"/>
        </p:spPr>
        <p:txBody>
          <a:bodyPr vert="horz" wrap="square" lIns="90488" tIns="44450" rIns="90488" bIns="44450" anchor="t"/>
          <a:lstStyle/>
          <a:p>
            <a:pPr lvl="0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5794282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0023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6023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灯片编号占位符 1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>
                <a:latin typeface="Tahoma" panose="020B0604030504040204" pitchFamily="34" charset="0"/>
                <a:ea typeface="宋体" panose="02010600030101010101" pitchFamily="2" charset="-122"/>
              </a:rPr>
              <a:t>16</a:t>
            </a:fld>
            <a:endParaRPr lang="zh-CN" altLang="en-US" sz="1200" dirty="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25602" name="幻灯片图像占位符 44646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w="12700">
            <a:solidFill>
              <a:schemeClr val="tx1"/>
            </a:solidFill>
          </a:ln>
        </p:spPr>
      </p:sp>
      <p:sp>
        <p:nvSpPr>
          <p:cNvPr id="25603" name="文本占位符 446466"/>
          <p:cNvSpPr>
            <a:spLocks noGrp="1"/>
          </p:cNvSpPr>
          <p:nvPr>
            <p:ph type="body"/>
          </p:nvPr>
        </p:nvSpPr>
        <p:spPr>
          <a:xfrm>
            <a:off x="914400" y="3276600"/>
            <a:ext cx="5029200" cy="5181600"/>
          </a:xfrm>
          <a:ln w="12700"/>
        </p:spPr>
        <p:txBody>
          <a:bodyPr vert="horz" wrap="square" lIns="90488" tIns="44450" rIns="90488" bIns="44450" anchor="t"/>
          <a:lstStyle/>
          <a:p>
            <a:pPr lvl="0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38261032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灯片编号占位符 1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>
                <a:latin typeface="Tahoma" panose="020B0604030504040204" pitchFamily="34" charset="0"/>
                <a:ea typeface="宋体" panose="02010600030101010101" pitchFamily="2" charset="-122"/>
              </a:rPr>
              <a:t>21</a:t>
            </a:fld>
            <a:endParaRPr lang="zh-CN" altLang="en-US" sz="1200" dirty="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25602" name="幻灯片图像占位符 44646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w="12700">
            <a:solidFill>
              <a:schemeClr val="tx1"/>
            </a:solidFill>
          </a:ln>
        </p:spPr>
      </p:sp>
      <p:sp>
        <p:nvSpPr>
          <p:cNvPr id="25603" name="文本占位符 446466"/>
          <p:cNvSpPr>
            <a:spLocks noGrp="1"/>
          </p:cNvSpPr>
          <p:nvPr>
            <p:ph type="body"/>
          </p:nvPr>
        </p:nvSpPr>
        <p:spPr>
          <a:xfrm>
            <a:off x="914400" y="3276600"/>
            <a:ext cx="5029200" cy="5181600"/>
          </a:xfrm>
          <a:ln w="12700"/>
        </p:spPr>
        <p:txBody>
          <a:bodyPr vert="horz" wrap="square" lIns="90488" tIns="44450" rIns="90488" bIns="44450" anchor="t"/>
          <a:lstStyle/>
          <a:p>
            <a:pPr lvl="0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7671647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24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10" Type="http://schemas.openxmlformats.org/officeDocument/2006/relationships/image" Target="../media/image3.png"/><Relationship Id="rId4" Type="http://schemas.openxmlformats.org/officeDocument/2006/relationships/tags" Target="../tags/tag10.xml"/><Relationship Id="rId9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4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5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10" Type="http://schemas.openxmlformats.org/officeDocument/2006/relationships/image" Target="../media/image2.png"/><Relationship Id="rId4" Type="http://schemas.openxmlformats.org/officeDocument/2006/relationships/tags" Target="../tags/tag58.xml"/><Relationship Id="rId9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image" Target="../media/image1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7" Type="http://schemas.openxmlformats.org/officeDocument/2006/relationships/image" Target="../media/image13.png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72.xml"/><Relationship Id="rId7" Type="http://schemas.openxmlformats.org/officeDocument/2006/relationships/image" Target="../media/image9.png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4.xml"/><Relationship Id="rId4" Type="http://schemas.openxmlformats.org/officeDocument/2006/relationships/tags" Target="../tags/tag7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7" Type="http://schemas.openxmlformats.org/officeDocument/2006/relationships/image" Target="../media/image9.png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9.xml"/><Relationship Id="rId4" Type="http://schemas.openxmlformats.org/officeDocument/2006/relationships/tags" Target="../tags/tag78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7" Type="http://schemas.openxmlformats.org/officeDocument/2006/relationships/image" Target="../media/image14.png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4.xml"/><Relationship Id="rId4" Type="http://schemas.openxmlformats.org/officeDocument/2006/relationships/tags" Target="../tags/tag8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87.xml"/><Relationship Id="rId7" Type="http://schemas.openxmlformats.org/officeDocument/2006/relationships/image" Target="../media/image15.png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9.xml"/><Relationship Id="rId4" Type="http://schemas.openxmlformats.org/officeDocument/2006/relationships/tags" Target="../tags/tag88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tags" Target="../tags/tag9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9" Type="http://schemas.openxmlformats.org/officeDocument/2006/relationships/image" Target="../media/image17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6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23.xml"/><Relationship Id="rId7" Type="http://schemas.openxmlformats.org/officeDocument/2006/relationships/image" Target="../media/image5.pn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5.xml"/><Relationship Id="rId4" Type="http://schemas.openxmlformats.org/officeDocument/2006/relationships/tags" Target="../tags/tag24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28.xml"/><Relationship Id="rId7" Type="http://schemas.openxmlformats.org/officeDocument/2006/relationships/image" Target="../media/image6.png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0.xml"/><Relationship Id="rId4" Type="http://schemas.openxmlformats.org/officeDocument/2006/relationships/tags" Target="../tags/tag29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38.xml"/><Relationship Id="rId3" Type="http://schemas.openxmlformats.org/officeDocument/2006/relationships/tags" Target="../tags/tag33.xml"/><Relationship Id="rId7" Type="http://schemas.openxmlformats.org/officeDocument/2006/relationships/tags" Target="../tags/tag37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11" Type="http://schemas.openxmlformats.org/officeDocument/2006/relationships/image" Target="../media/image8.png"/><Relationship Id="rId5" Type="http://schemas.openxmlformats.org/officeDocument/2006/relationships/tags" Target="../tags/tag35.xml"/><Relationship Id="rId10" Type="http://schemas.openxmlformats.org/officeDocument/2006/relationships/image" Target="../media/image7.png"/><Relationship Id="rId4" Type="http://schemas.openxmlformats.org/officeDocument/2006/relationships/tags" Target="../tags/tag34.xml"/><Relationship Id="rId9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image" Target="../media/image9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5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48.xml"/><Relationship Id="rId7" Type="http://schemas.openxmlformats.org/officeDocument/2006/relationships/image" Target="../media/image10.png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0.xml"/><Relationship Id="rId4" Type="http://schemas.openxmlformats.org/officeDocument/2006/relationships/tags" Target="../tags/tag4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1" name="组合 3"/>
          <p:cNvGrpSpPr/>
          <p:nvPr/>
        </p:nvGrpSpPr>
        <p:grpSpPr>
          <a:xfrm>
            <a:off x="0" y="0"/>
            <a:ext cx="9144000" cy="7454900"/>
            <a:chOff x="0" y="0"/>
            <a:chExt cx="19200" cy="11740"/>
          </a:xfrm>
        </p:grpSpPr>
        <p:grpSp>
          <p:nvGrpSpPr>
            <p:cNvPr id="2052" name="组合 5"/>
            <p:cNvGrpSpPr/>
            <p:nvPr userDrawn="1"/>
          </p:nvGrpSpPr>
          <p:grpSpPr>
            <a:xfrm>
              <a:off x="0" y="0"/>
              <a:ext cx="19200" cy="3223"/>
              <a:chOff x="0" y="0"/>
              <a:chExt cx="12192000" cy="2046605"/>
            </a:xfrm>
          </p:grpSpPr>
          <p:pic>
            <p:nvPicPr>
              <p:cNvPr id="2053" name="图片 6"/>
              <p:cNvPicPr>
                <a:picLocks noChangeAspect="1"/>
              </p:cNvPicPr>
              <p:nvPr userDrawn="1">
                <p:custDataLst>
                  <p:tags r:id="rId5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0" y="0"/>
                <a:ext cx="12192000" cy="2046605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2054" name="图片 8"/>
              <p:cNvPicPr>
                <a:picLocks noChangeAspect="1"/>
              </p:cNvPicPr>
              <p:nvPr userDrawn="1">
                <p:custDataLst>
                  <p:tags r:id="rId6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0" y="10686"/>
                <a:ext cx="12192000" cy="1704978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  <p:pic>
          <p:nvPicPr>
            <p:cNvPr id="2055" name="图片 7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0" y="9728"/>
              <a:ext cx="19200" cy="2012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662589" y="3503930"/>
            <a:ext cx="5819299" cy="49149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1500" u="none" strike="noStrike" kern="1200" cap="none" spc="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/>
              <a:t>单击此处编辑副标题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662351" y="2292046"/>
            <a:ext cx="5819299" cy="1150960"/>
          </a:xfrm>
        </p:spPr>
        <p:txBody>
          <a:bodyPr lIns="90000" tIns="46800" rIns="90000" bIns="46800" anchor="b" anchorCtr="0">
            <a:noAutofit/>
          </a:bodyPr>
          <a:lstStyle>
            <a:lvl1pPr algn="ctr">
              <a:defRPr sz="4500" spc="600" baseline="0">
                <a:solidFill>
                  <a:schemeClr val="accent1"/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3383279" y="4490846"/>
            <a:ext cx="1037320" cy="474726"/>
          </a:xfrm>
          <a:solidFill>
            <a:schemeClr val="accent1"/>
          </a:solidFill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 fontAlgn="auto"/>
            <a:r>
              <a:rPr lang="zh-CN" altLang="en-US" strike="noStrike" noProof="1"/>
              <a:t>编辑文本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0" y="4490846"/>
            <a:ext cx="1037319" cy="474726"/>
          </a:xfrm>
          <a:ln>
            <a:solidFill>
              <a:schemeClr val="accent1"/>
            </a:solidFill>
          </a:ln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ln>
                  <a:noFill/>
                </a:ln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 fontAlgn="auto"/>
            <a:r>
              <a:rPr lang="zh-CN" altLang="en-US" strike="noStrike" noProof="1"/>
              <a:t>编辑文本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-15875"/>
            <a:ext cx="9144000" cy="2047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0" y="6176963"/>
            <a:ext cx="9144000" cy="11668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0" y="34925"/>
            <a:ext cx="9144000" cy="2047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3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0" y="0"/>
            <a:ext cx="9144000" cy="17049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344229" y="2421777"/>
            <a:ext cx="4455542" cy="1336635"/>
          </a:xfrm>
        </p:spPr>
        <p:txBody>
          <a:bodyPr vert="horz" lIns="90000" tIns="46800" rIns="90000" bIns="4680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编辑标题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 hasCustomPrompt="1"/>
          </p:nvPr>
        </p:nvSpPr>
        <p:spPr>
          <a:xfrm>
            <a:off x="3474527" y="4417887"/>
            <a:ext cx="976576" cy="485285"/>
          </a:xfrm>
          <a:solidFill>
            <a:schemeClr val="accent1"/>
          </a:solidFill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 fontAlgn="auto"/>
            <a:r>
              <a:rPr lang="zh-CN" altLang="en-US" strike="noStrike" noProof="1"/>
              <a:t>编辑文本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4692899" y="4417887"/>
            <a:ext cx="976577" cy="485285"/>
          </a:xfrm>
          <a:ln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 fontAlgn="auto"/>
            <a:r>
              <a:rPr lang="zh-CN" altLang="en-US" strike="noStrike" noProof="1"/>
              <a:t>编辑文本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图片 1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6176963"/>
            <a:ext cx="9144000" cy="13160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微软雅黑" panose="020B0503020204020204" charset="-122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微软雅黑" panose="020B0503020204020204" charset="-122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214313" y="273050"/>
            <a:ext cx="8712200" cy="63119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baseline="0" noProof="1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14340" name="图片 9" descr="C:\Users\kingsoft\Desktop\图片7副本.png图片7副本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 flipH="1">
            <a:off x="5303838" y="4933950"/>
            <a:ext cx="3622675" cy="1651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0" y="0"/>
            <a:ext cx="361791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olidFill>
                <a:schemeClr val="accent1"/>
              </a:solidFill>
              <a:sym typeface="+mn-ea"/>
            </a:endParaRPr>
          </a:p>
        </p:txBody>
      </p:sp>
      <p:pic>
        <p:nvPicPr>
          <p:cNvPr id="15364" name="图片 9" descr="C:\Users\kingsoft\Desktop\图片7副本.png图片7副本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 flipH="1">
            <a:off x="6173788" y="5327650"/>
            <a:ext cx="2970212" cy="1530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pic>
        <p:nvPicPr>
          <p:cNvPr id="16388" name="图片 15" descr="C:\Users\kingsoft\Desktop\图片7副本.png图片7副本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 flipH="1">
            <a:off x="6173788" y="5327650"/>
            <a:ext cx="2970212" cy="1530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图片 1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3175" y="0"/>
            <a:ext cx="9144000" cy="1974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0" y="50419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5" name="图片 1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0" y="6242050"/>
            <a:ext cx="9144000" cy="1231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" name="矩形 14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 fontAlgn="base">
              <a:buClrTx/>
              <a:buSzTx/>
              <a:buFontTx/>
            </a:pPr>
            <a:endParaRPr lang="en-US" altLang="zh-CN" sz="100" strike="noStrike" noProof="1">
              <a:latin typeface="Viner Hand ITC" panose="03070502030502020203" charset="0"/>
              <a:cs typeface="Viner Hand ITC" panose="03070502030502020203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>
            <a:normAutofit/>
          </a:bodyPr>
          <a:lstStyle>
            <a:lvl1pPr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pic>
        <p:nvPicPr>
          <p:cNvPr id="19460" name="图片 8" descr="C:\Users\kingsoft\Desktop\图片7副本.png图片7副本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 flipH="1">
            <a:off x="6321425" y="4916488"/>
            <a:ext cx="2822575" cy="9826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9461" name="图片 9" descr="C:\Users\kingsoft\Desktop\图片7副本.png图片7副本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>
          <a:xfrm rot="-10800000" flipH="1">
            <a:off x="0" y="0"/>
            <a:ext cx="3535363" cy="12303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6176963"/>
            <a:ext cx="9144000" cy="13255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</a:p>
          <a:p>
            <a:pPr lvl="1" fontAlgn="auto"/>
            <a:r>
              <a:rPr strike="noStrike" noProof="1">
                <a:sym typeface="+mn-ea"/>
              </a:rPr>
              <a:t>第二级</a:t>
            </a:r>
          </a:p>
          <a:p>
            <a:pPr lvl="2" fontAlgn="auto"/>
            <a:r>
              <a:rPr strike="noStrike" noProof="1">
                <a:sym typeface="+mn-ea"/>
              </a:rPr>
              <a:t>第三级</a:t>
            </a:r>
          </a:p>
          <a:p>
            <a:pPr lvl="3" fontAlgn="auto"/>
            <a:r>
              <a:rPr strike="noStrike" noProof="1">
                <a:sym typeface="+mn-ea"/>
              </a:rPr>
              <a:t>第四级</a:t>
            </a:r>
          </a:p>
          <a:p>
            <a:pPr lvl="4" fontAlgn="auto"/>
            <a:r>
              <a:rPr strike="noStrike" noProof="1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34925"/>
            <a:ext cx="9144000" cy="2047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938615" y="2681555"/>
            <a:ext cx="2682787" cy="716508"/>
          </a:xfrm>
        </p:spPr>
        <p:txBody>
          <a:bodyPr lIns="90000" tIns="46800" rIns="90000" bIns="0" anchor="ctr" anchorCtr="0">
            <a:normAutofit/>
          </a:bodyPr>
          <a:lstStyle>
            <a:lvl1pPr algn="dist">
              <a:defRPr sz="33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/>
              <a:t>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938615" y="3459937"/>
            <a:ext cx="2682788" cy="544296"/>
          </a:xfrm>
        </p:spPr>
        <p:txBody>
          <a:bodyPr lIns="90000" tIns="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图片 9" descr="C:\Users\kingsoft\Desktop\图片7副本.png图片7副本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-12700" y="5972175"/>
            <a:ext cx="2609850" cy="908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4" name="图片 10" descr="C:\Users\kingsoft\Desktop\图片7副本.png图片7副本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 flipH="1">
            <a:off x="6537325" y="5905500"/>
            <a:ext cx="2611438" cy="974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</a:p>
          <a:p>
            <a:pPr lvl="1" fontAlgn="auto"/>
            <a:r>
              <a:rPr strike="noStrike" noProof="1">
                <a:sym typeface="+mn-ea"/>
              </a:rPr>
              <a:t>第二级</a:t>
            </a:r>
          </a:p>
          <a:p>
            <a:pPr lvl="2" fontAlgn="auto"/>
            <a:r>
              <a:rPr strike="noStrike" noProof="1">
                <a:sym typeface="+mn-ea"/>
              </a:rPr>
              <a:t>第三级</a:t>
            </a:r>
          </a:p>
          <a:p>
            <a:pPr lvl="3" fontAlgn="auto"/>
            <a:r>
              <a:rPr strike="noStrike" noProof="1">
                <a:sym typeface="+mn-ea"/>
              </a:rPr>
              <a:t>第四级</a:t>
            </a:r>
          </a:p>
          <a:p>
            <a:pPr lvl="4" fontAlgn="auto"/>
            <a:r>
              <a:rPr strike="noStrike"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 lIns="90000" tIns="46800" rIns="90000" bIns="46800">
            <a:normAutofit/>
          </a:bodyPr>
          <a:lstStyle>
            <a:lvl1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图片 9" descr="C:\Users\kingsoft\Desktop\图片7副本.png图片7副本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 flipH="1">
            <a:off x="6537325" y="5905500"/>
            <a:ext cx="2611438" cy="9747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8" name="图片 10" descr="C:\Users\kingsoft\Desktop\图片7副本.png图片7副本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-12700" y="5972175"/>
            <a:ext cx="2609850" cy="9080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</a:p>
          <a:p>
            <a:pPr lvl="1" fontAlgn="auto"/>
            <a:r>
              <a:rPr strike="noStrike" noProof="1">
                <a:sym typeface="+mn-ea"/>
              </a:rPr>
              <a:t>第二级</a:t>
            </a:r>
          </a:p>
          <a:p>
            <a:pPr lvl="2" fontAlgn="auto"/>
            <a:r>
              <a:rPr strike="noStrike" noProof="1">
                <a:sym typeface="+mn-ea"/>
              </a:rPr>
              <a:t>第三级</a:t>
            </a:r>
          </a:p>
          <a:p>
            <a:pPr lvl="3" fontAlgn="auto"/>
            <a:r>
              <a:rPr strike="noStrike" noProof="1">
                <a:sym typeface="+mn-ea"/>
              </a:rPr>
              <a:t>第四级</a:t>
            </a:r>
          </a:p>
          <a:p>
            <a:pPr lvl="4" fontAlgn="auto"/>
            <a:r>
              <a:rPr strike="noStrike"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</a:p>
          <a:p>
            <a:pPr lvl="1" fontAlgn="auto"/>
            <a:r>
              <a:rPr strike="noStrike" noProof="1">
                <a:sym typeface="+mn-ea"/>
              </a:rPr>
              <a:t>第二级</a:t>
            </a:r>
          </a:p>
          <a:p>
            <a:pPr lvl="2" fontAlgn="auto"/>
            <a:r>
              <a:rPr strike="noStrike" noProof="1">
                <a:sym typeface="+mn-ea"/>
              </a:rPr>
              <a:t>第三级</a:t>
            </a:r>
          </a:p>
          <a:p>
            <a:pPr lvl="3" fontAlgn="auto"/>
            <a:r>
              <a:rPr strike="noStrike" noProof="1">
                <a:sym typeface="+mn-ea"/>
              </a:rPr>
              <a:t>第四级</a:t>
            </a:r>
          </a:p>
          <a:p>
            <a:pPr lvl="4" fontAlgn="auto"/>
            <a:r>
              <a:rPr strike="noStrike" noProof="1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1" name="组合 7"/>
          <p:cNvGrpSpPr/>
          <p:nvPr/>
        </p:nvGrpSpPr>
        <p:grpSpPr>
          <a:xfrm>
            <a:off x="0" y="-15875"/>
            <a:ext cx="2736850" cy="6858000"/>
            <a:chOff x="0" y="-15482"/>
            <a:chExt cx="3649343" cy="6857999"/>
          </a:xfrm>
        </p:grpSpPr>
        <p:pic>
          <p:nvPicPr>
            <p:cNvPr id="7172" name="图片 8"/>
            <p:cNvPicPr>
              <a:picLocks noChangeAspect="1"/>
            </p:cNvPicPr>
            <p:nvPr userDrawn="1">
              <p:custDataLst>
                <p:tags r:id="rId7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 rot="-5400000">
              <a:off x="-1596587" y="1596587"/>
              <a:ext cx="6842517" cy="3649343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7173" name="图片 9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11"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  <a:noFill/>
            <a:ln w="9525">
              <a:noFill/>
            </a:ln>
          </p:spPr>
        </p:pic>
      </p:grpSp>
      <p:grpSp>
        <p:nvGrpSpPr>
          <p:cNvPr id="7174" name="组合 10"/>
          <p:cNvGrpSpPr/>
          <p:nvPr/>
        </p:nvGrpSpPr>
        <p:grpSpPr>
          <a:xfrm rot="10800000">
            <a:off x="6407150" y="15875"/>
            <a:ext cx="2736850" cy="6858000"/>
            <a:chOff x="0" y="-15482"/>
            <a:chExt cx="3649343" cy="6857999"/>
          </a:xfrm>
        </p:grpSpPr>
        <p:pic>
          <p:nvPicPr>
            <p:cNvPr id="7175" name="图片 11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 rot="-5400000">
              <a:off x="-1596587" y="1596587"/>
              <a:ext cx="6842517" cy="3649343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7176" name="图片 12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>
            <a:blip r:embed="rId11"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4" name="矩形: 圆角 13"/>
          <p:cNvSpPr/>
          <p:nvPr>
            <p:custDataLst>
              <p:tags r:id="rId1"/>
            </p:custDataLst>
          </p:nvPr>
        </p:nvSpPr>
        <p:spPr>
          <a:xfrm>
            <a:off x="4229100" y="1484313"/>
            <a:ext cx="685800" cy="47625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000" tIns="46800" rIns="90000" bIns="4680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图片 8" descr="C:\Users\kingsoft\Desktop\图片7副本.png图片7副本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 flipH="1">
            <a:off x="6173788" y="5327650"/>
            <a:ext cx="2970212" cy="1530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9EFD9D74-47D9-4702-A33C-335B63B48DBF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FABC47A4-756D-490B-A52F-7D9E2C9FC05F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 rot="5400000">
            <a:off x="-2533650" y="2809875"/>
            <a:ext cx="5143500" cy="1238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4" name="图片 8" descr="C:\Users\kingsoft\Desktop\图片7副本.png图片7副本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 flipH="1">
            <a:off x="6173788" y="5327650"/>
            <a:ext cx="2970212" cy="1530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ags" Target="../tags/tag1.xml"/><Relationship Id="rId35" Type="http://schemas.openxmlformats.org/officeDocument/2006/relationships/tags" Target="../tags/tag6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30"/>
            </p:custDataLst>
          </p:nvPr>
        </p:nvSpPr>
        <p:spPr>
          <a:xfrm>
            <a:off x="501650" y="442913"/>
            <a:ext cx="8140700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90000" tIns="46800" rIns="90000" bIns="46800" anchor="t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  <p:custDataLst>
              <p:tags r:id="rId31"/>
            </p:custDataLst>
          </p:nvPr>
        </p:nvSpPr>
        <p:spPr>
          <a:xfrm>
            <a:off x="501650" y="952500"/>
            <a:ext cx="8140700" cy="5389563"/>
          </a:xfrm>
          <a:prstGeom prst="rect">
            <a:avLst/>
          </a:prstGeom>
          <a:noFill/>
          <a:ln w="9525">
            <a:noFill/>
          </a:ln>
        </p:spPr>
        <p:txBody>
          <a:bodyPr vert="horz" lIns="90000" tIns="46800" rIns="90000" bIns="46800" anchor="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 indent="-171450"/>
            <a:r>
              <a:rPr lang="zh-CN" altLang="en-US" dirty="0"/>
              <a:t>第二级</a:t>
            </a:r>
          </a:p>
          <a:p>
            <a:pPr lvl="2" indent="-171450"/>
            <a:r>
              <a:rPr lang="zh-CN" altLang="en-US" dirty="0"/>
              <a:t>第三级</a:t>
            </a:r>
          </a:p>
          <a:p>
            <a:pPr lvl="3" indent="-171450"/>
            <a:r>
              <a:rPr lang="zh-CN" altLang="en-US" dirty="0"/>
              <a:t>第四级</a:t>
            </a:r>
          </a:p>
          <a:p>
            <a:pPr lvl="4" indent="-171450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3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2021/12/11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3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3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  <p:sp>
        <p:nvSpPr>
          <p:cNvPr id="7" name="KSO_TEMPLATE" hidden="1"/>
          <p:cNvSpPr/>
          <p:nvPr>
            <p:custDataLst>
              <p:tags r:id="rId3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8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9.xml"/><Relationship Id="rId6" Type="http://schemas.openxmlformats.org/officeDocument/2006/relationships/image" Target="../media/image25.png"/><Relationship Id="rId5" Type="http://schemas.openxmlformats.org/officeDocument/2006/relationships/hyperlink" Target="https://ww2.mathworks.cn/help/matlab/ref/nextpow2.html" TargetMode="Externa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0.xml"/><Relationship Id="rId6" Type="http://schemas.openxmlformats.org/officeDocument/2006/relationships/image" Target="../media/image25.png"/><Relationship Id="rId5" Type="http://schemas.openxmlformats.org/officeDocument/2006/relationships/hyperlink" Target="https://ww2.mathworks.cn/help/matlab/ref/nextpow2.html" TargetMode="Externa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1.xml"/><Relationship Id="rId6" Type="http://schemas.openxmlformats.org/officeDocument/2006/relationships/image" Target="../media/image26.png"/><Relationship Id="rId5" Type="http://schemas.openxmlformats.org/officeDocument/2006/relationships/image" Target="../media/image28.png"/><Relationship Id="rId4" Type="http://schemas.openxmlformats.org/officeDocument/2006/relationships/hyperlink" Target="https://ww2.mathworks.cn/help/matlab/ref/nextpow2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2.xml"/><Relationship Id="rId4" Type="http://schemas.openxmlformats.org/officeDocument/2006/relationships/hyperlink" Target="https://ww2.mathworks.cn/help/matlab/ref/nextpow2.html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3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4.xml"/><Relationship Id="rId4" Type="http://schemas.openxmlformats.org/officeDocument/2006/relationships/hyperlink" Target="https://ww2.mathworks.cn/help/matlab/ref/nextpow2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5.xml"/><Relationship Id="rId4" Type="http://schemas.openxmlformats.org/officeDocument/2006/relationships/hyperlink" Target="https://ww2.mathworks.cn/help/matlab/ref/nextpow2.htm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6.xml"/><Relationship Id="rId4" Type="http://schemas.openxmlformats.org/officeDocument/2006/relationships/hyperlink" Target="https://ww2.mathworks.cn/help/matlab/ref/nextpow2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9.xml"/><Relationship Id="rId4" Type="http://schemas.openxmlformats.org/officeDocument/2006/relationships/image" Target="../media/image1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7.xml"/><Relationship Id="rId4" Type="http://schemas.openxmlformats.org/officeDocument/2006/relationships/hyperlink" Target="https://ww2.mathworks.cn/help/matlab/ref/nextpow2.html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8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9.xml"/><Relationship Id="rId5" Type="http://schemas.openxmlformats.org/officeDocument/2006/relationships/hyperlink" Target="https://ww2.mathworks.cn/help/matlab/ref/nextpow2.html" TargetMode="Externa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0.xml"/><Relationship Id="rId5" Type="http://schemas.openxmlformats.org/officeDocument/2006/relationships/hyperlink" Target="https://ww2.mathworks.cn/help/matlab/ref/nextpow2.html" TargetMode="Externa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1.xml"/><Relationship Id="rId5" Type="http://schemas.openxmlformats.org/officeDocument/2006/relationships/image" Target="../media/image30.png"/><Relationship Id="rId4" Type="http://schemas.openxmlformats.org/officeDocument/2006/relationships/hyperlink" Target="https://ww2.mathworks.cn/help/matlab/ref/nextpow2.html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2.xml"/><Relationship Id="rId5" Type="http://schemas.openxmlformats.org/officeDocument/2006/relationships/hyperlink" Target="https://ww2.mathworks.cn/help/matlab/ref/nextpow2.html" TargetMode="Externa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3.xml"/><Relationship Id="rId4" Type="http://schemas.openxmlformats.org/officeDocument/2006/relationships/hyperlink" Target="https://ww2.mathworks.cn/help/matlab/ref/nextpow2.html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4.xml"/><Relationship Id="rId4" Type="http://schemas.openxmlformats.org/officeDocument/2006/relationships/hyperlink" Target="https://ww2.mathworks.cn/help/matlab/ref/nextpow2.html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5.xml"/><Relationship Id="rId4" Type="http://schemas.openxmlformats.org/officeDocument/2006/relationships/hyperlink" Target="https://ww2.mathworks.cn/help/matlab/ref/nextpow2.htm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6.xml"/><Relationship Id="rId4" Type="http://schemas.openxmlformats.org/officeDocument/2006/relationships/hyperlink" Target="https://ww2.mathworks.cn/help/matlab/ref/nextpow2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0.xml"/><Relationship Id="rId4" Type="http://schemas.openxmlformats.org/officeDocument/2006/relationships/image" Target="../media/image1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3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693545" y="2311400"/>
            <a:ext cx="5864225" cy="647700"/>
          </a:xfrm>
        </p:spPr>
        <p:txBody>
          <a:bodyPr lIns="90000" tIns="46800" rIns="90000" bIns="46800" anchor="b" anchorCtr="0">
            <a:normAutofit fontScale="90000"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noProof="1">
                <a:solidFill>
                  <a:srgbClr val="E915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202</a:t>
            </a:r>
            <a:r>
              <a:rPr lang="en-US" noProof="1">
                <a:solidFill>
                  <a:srgbClr val="E915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r>
              <a:rPr lang="zh-CN" altLang="en-US" noProof="1">
                <a:solidFill>
                  <a:srgbClr val="E915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数模建模</a:t>
            </a:r>
            <a:br>
              <a:rPr lang="zh-CN" altLang="en-US" noProof="1">
                <a:solidFill>
                  <a:srgbClr val="E915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zh-CN" altLang="en-US" noProof="1">
                <a:solidFill>
                  <a:srgbClr val="E915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系统培训班</a:t>
            </a:r>
            <a:endParaRPr lang="zh-CN" altLang="en-US" strike="noStrike" noProof="1">
              <a:solidFill>
                <a:srgbClr val="E91538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2325688" y="4694238"/>
            <a:ext cx="4364038" cy="276225"/>
          </a:xfrm>
        </p:spPr>
        <p:txBody>
          <a:bodyPr lIns="90000" tIns="46800" rIns="90000" bIns="46800">
            <a:normAutofit fontScale="92500" lnSpcReduction="20000"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500" b="0" i="0" u="none" strike="noStrike" kern="1200" cap="none" spc="0" normalizeH="0" baseline="0" noProof="1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他日若遂凌云志，敢笑黄巢不丈夫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810020" y="4007168"/>
            <a:ext cx="1516675" cy="276225"/>
          </a:xfrm>
        </p:spPr>
        <p:txBody>
          <a:bodyPr lIns="90000" tIns="46800" rIns="90000" bIns="46800" anchor="ctr">
            <a:normAutofit fontScale="85000" lnSpcReduction="10000"/>
          </a:bodyPr>
          <a:lstStyle/>
          <a:p>
            <a:pPr marL="0" marR="0" indent="0" algn="ctr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微信公众号：科研交流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01700" y="3161665"/>
            <a:ext cx="74472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sym typeface="+mn-ea"/>
              </a:rPr>
              <a:t>Matlab</a:t>
            </a:r>
            <a:r>
              <a:rPr lang="zh-CN" altLang="en-US" sz="2400" b="1" noProof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sym typeface="+mn-ea"/>
              </a:rPr>
              <a:t>初步</a:t>
            </a:r>
            <a:endParaRPr lang="zh-CN" sz="2400" b="1" noProof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cs typeface="+mn-cs"/>
              <a:sym typeface="+mn-ea"/>
            </a:endParaRPr>
          </a:p>
        </p:txBody>
      </p:sp>
      <p:sp>
        <p:nvSpPr>
          <p:cNvPr id="21509" name="文本框 7"/>
          <p:cNvSpPr txBox="1"/>
          <p:nvPr/>
        </p:nvSpPr>
        <p:spPr>
          <a:xfrm>
            <a:off x="1692275" y="5253355"/>
            <a:ext cx="5630863" cy="2298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9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微软雅黑" panose="020B0503020204020204" charset="-122"/>
              </a:rPr>
              <a:t>更多模型、代码、优秀论文等请加</a:t>
            </a:r>
            <a:r>
              <a:rPr lang="en-US" altLang="zh-CN" sz="900" b="1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微软雅黑" panose="020B0503020204020204" charset="-122"/>
              </a:rPr>
              <a:t>QQ</a:t>
            </a:r>
            <a:r>
              <a:rPr lang="zh-CN" altLang="en-US" sz="9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微软雅黑" panose="020B0503020204020204" charset="-122"/>
              </a:rPr>
              <a:t>群：</a:t>
            </a:r>
            <a:r>
              <a:rPr lang="en-US" altLang="zh-CN" sz="900" b="1">
                <a:solidFill>
                  <a:srgbClr val="FF0000"/>
                </a:solidFill>
                <a:latin typeface="Times New Roman" panose="02020603050405020304" pitchFamily="18" charset="0"/>
                <a:sym typeface="微软雅黑" panose="020B0503020204020204" charset="-122"/>
              </a:rPr>
              <a:t>860504180</a:t>
            </a:r>
            <a:r>
              <a:rPr lang="zh-CN" altLang="en-US" sz="9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微软雅黑" panose="020B0503020204020204" charset="-122"/>
              </a:rPr>
              <a:t>，</a:t>
            </a:r>
            <a:r>
              <a:rPr lang="zh-CN" altLang="en-US" sz="9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微软雅黑" panose="020B0503020204020204" charset="-122"/>
              </a:rPr>
              <a:t>更多资料请关注微信公众号：科研交流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0" y="476435"/>
            <a:ext cx="4800594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*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交叉知识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-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常用控制代码</a:t>
            </a: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B9A364B-7CAD-45A8-9E60-9D040124B543}"/>
              </a:ext>
            </a:extLst>
          </p:cNvPr>
          <p:cNvSpPr txBox="1"/>
          <p:nvPr/>
        </p:nvSpPr>
        <p:spPr>
          <a:xfrm>
            <a:off x="533506" y="1934615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clc</a:t>
            </a:r>
            <a:r>
              <a:rPr lang="en-US" altLang="zh-CN" dirty="0"/>
              <a:t> : </a:t>
            </a:r>
            <a:r>
              <a:rPr lang="zh-CN" altLang="en-US" dirty="0"/>
              <a:t>清空命令行区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CEC4D91-612A-48AE-8CE0-1935EDBB747B}"/>
              </a:ext>
            </a:extLst>
          </p:cNvPr>
          <p:cNvSpPr txBox="1"/>
          <p:nvPr/>
        </p:nvSpPr>
        <p:spPr>
          <a:xfrm>
            <a:off x="533506" y="2403052"/>
            <a:ext cx="670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clear : </a:t>
            </a:r>
            <a:r>
              <a:rPr lang="zh-CN" altLang="en-US" dirty="0"/>
              <a:t>清空工作区变量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8FC1F42-3EB5-433B-85C6-65D5CA7DFA49}"/>
              </a:ext>
            </a:extLst>
          </p:cNvPr>
          <p:cNvSpPr txBox="1"/>
          <p:nvPr/>
        </p:nvSpPr>
        <p:spPr>
          <a:xfrm>
            <a:off x="533506" y="2871489"/>
            <a:ext cx="670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clear all: </a:t>
            </a:r>
            <a:r>
              <a:rPr lang="zh-CN" altLang="en-US" dirty="0"/>
              <a:t>清空工作区</a:t>
            </a:r>
            <a:r>
              <a:rPr lang="en-US" altLang="zh-CN" dirty="0"/>
              <a:t>(</a:t>
            </a:r>
            <a:r>
              <a:rPr lang="zh-CN" altLang="en-US" dirty="0"/>
              <a:t>在一般</a:t>
            </a:r>
            <a:r>
              <a:rPr lang="en-US" altLang="zh-CN" dirty="0" err="1"/>
              <a:t>Matlab</a:t>
            </a:r>
            <a:r>
              <a:rPr lang="zh-CN" altLang="en-US" dirty="0"/>
              <a:t>使用中等价于</a:t>
            </a:r>
            <a:r>
              <a:rPr lang="en-US" altLang="zh-CN" dirty="0"/>
              <a:t>clear)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838AE6-0A76-4A80-B945-9F8A8F30FEB2}"/>
              </a:ext>
            </a:extLst>
          </p:cNvPr>
          <p:cNvSpPr txBox="1"/>
          <p:nvPr/>
        </p:nvSpPr>
        <p:spPr>
          <a:xfrm>
            <a:off x="533506" y="3339926"/>
            <a:ext cx="670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close : </a:t>
            </a:r>
            <a:r>
              <a:rPr lang="zh-CN" altLang="en-US" dirty="0"/>
              <a:t>关闭当前图像窗口</a:t>
            </a:r>
            <a:endParaRPr lang="en-US" altLang="zh-CN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3397D6B-FE6E-49A0-A19E-E916E8B1BF5C}"/>
              </a:ext>
            </a:extLst>
          </p:cNvPr>
          <p:cNvSpPr txBox="1"/>
          <p:nvPr/>
        </p:nvSpPr>
        <p:spPr>
          <a:xfrm>
            <a:off x="533506" y="3808363"/>
            <a:ext cx="670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*</a:t>
            </a:r>
            <a:r>
              <a:rPr lang="en-US" altLang="zh-CN" dirty="0" err="1">
                <a:solidFill>
                  <a:srgbClr val="C00000"/>
                </a:solidFill>
              </a:rPr>
              <a:t>dbstop</a:t>
            </a:r>
            <a:r>
              <a:rPr lang="en-US" altLang="zh-CN" dirty="0">
                <a:solidFill>
                  <a:srgbClr val="C00000"/>
                </a:solidFill>
              </a:rPr>
              <a:t> if error : </a:t>
            </a:r>
            <a:r>
              <a:rPr lang="zh-CN" altLang="en-US" dirty="0">
                <a:solidFill>
                  <a:srgbClr val="C00000"/>
                </a:solidFill>
              </a:rPr>
              <a:t>建立变量缓冲区，在错误位置自动断点调试</a:t>
            </a:r>
            <a:endParaRPr lang="en-US" altLang="zh-CN" dirty="0">
              <a:solidFill>
                <a:srgbClr val="C00000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35E6BD2-71B0-4A7F-94B3-CC57102D7E80}"/>
              </a:ext>
            </a:extLst>
          </p:cNvPr>
          <p:cNvSpPr txBox="1"/>
          <p:nvPr/>
        </p:nvSpPr>
        <p:spPr>
          <a:xfrm>
            <a:off x="533506" y="4276800"/>
            <a:ext cx="670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Ctrl + R / Ctrl + T  :</a:t>
            </a:r>
            <a:r>
              <a:rPr lang="zh-CN" altLang="en-US" dirty="0"/>
              <a:t>注释和反注释</a:t>
            </a:r>
            <a:r>
              <a:rPr lang="en-US" altLang="zh-CN" dirty="0"/>
              <a:t>(</a:t>
            </a:r>
            <a:r>
              <a:rPr lang="zh-CN" altLang="en-US" dirty="0"/>
              <a:t>支持批量</a:t>
            </a:r>
            <a:r>
              <a:rPr lang="en-US" altLang="zh-CN" dirty="0"/>
              <a:t>)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F939F56-5973-4F44-8FC5-F29D72D8AA85}"/>
              </a:ext>
            </a:extLst>
          </p:cNvPr>
          <p:cNvSpPr txBox="1"/>
          <p:nvPr/>
        </p:nvSpPr>
        <p:spPr>
          <a:xfrm>
            <a:off x="533506" y="4745237"/>
            <a:ext cx="670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Ctrl + C  :</a:t>
            </a:r>
            <a:r>
              <a:rPr lang="zh-CN" altLang="en-US" dirty="0"/>
              <a:t>强制停止</a:t>
            </a:r>
            <a:r>
              <a:rPr lang="en-US" altLang="zh-CN" dirty="0"/>
              <a:t>(</a:t>
            </a:r>
            <a:r>
              <a:rPr lang="zh-CN" altLang="en-US" dirty="0"/>
              <a:t>必须在命令行区域</a:t>
            </a:r>
            <a:r>
              <a:rPr lang="en-US" altLang="zh-CN" dirty="0"/>
              <a:t>)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F41EACA-5B7D-4BC3-AA80-CBF122D8AE64}"/>
              </a:ext>
            </a:extLst>
          </p:cNvPr>
          <p:cNvSpPr txBox="1"/>
          <p:nvPr/>
        </p:nvSpPr>
        <p:spPr>
          <a:xfrm>
            <a:off x="533506" y="5213674"/>
            <a:ext cx="670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Ctrl + I  :</a:t>
            </a:r>
            <a:r>
              <a:rPr lang="zh-CN" altLang="en-US" dirty="0"/>
              <a:t>智能缩进</a:t>
            </a:r>
            <a:endParaRPr lang="en-US" altLang="zh-CN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7BCA2DC-36DB-4F6D-B37A-4F1401E85F69}"/>
              </a:ext>
            </a:extLst>
          </p:cNvPr>
          <p:cNvSpPr txBox="1"/>
          <p:nvPr/>
        </p:nvSpPr>
        <p:spPr>
          <a:xfrm>
            <a:off x="533506" y="5682113"/>
            <a:ext cx="6705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F9</a:t>
            </a:r>
            <a:r>
              <a:rPr lang="en-US" altLang="zh-CN" dirty="0"/>
              <a:t> : </a:t>
            </a:r>
            <a:r>
              <a:rPr lang="zh-CN" altLang="en-US" dirty="0"/>
              <a:t>在命令行中运行编辑器内代码</a:t>
            </a:r>
            <a:endParaRPr lang="en-US" altLang="zh-C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2489602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3" grpId="0"/>
      <p:bldP spid="24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445441"/>
          <p:cNvSpPr>
            <a:spLocks noGrp="1"/>
          </p:cNvSpPr>
          <p:nvPr>
            <p:ph type="ctrTitle" hasCustomPrompt="1"/>
          </p:nvPr>
        </p:nvSpPr>
        <p:spPr>
          <a:xfrm>
            <a:off x="936625" y="2674620"/>
            <a:ext cx="7271385" cy="1151255"/>
          </a:xfrm>
          <a:ln w="12700"/>
        </p:spPr>
        <p:txBody>
          <a:bodyPr vert="horz" wrap="square" lIns="90488" tIns="44450" rIns="90488" bIns="4445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4500" b="1" i="0" u="none" strike="noStrike" kern="1200" cap="none" spc="200" normalizeH="0" baseline="0" noProof="1">
                <a:solidFill>
                  <a:schemeClr val="accent1"/>
                </a:solidFill>
                <a:uFillTx/>
                <a:latin typeface="Tahoma" panose="020B0604030504040204" pitchFamily="34" charset="0"/>
                <a:ea typeface="隶书" panose="02010509060101010101" pitchFamily="49" charset="-122"/>
                <a:cs typeface="+mj-cs"/>
              </a:rPr>
              <a:t>运算基础</a:t>
            </a:r>
            <a:endParaRPr kumimoji="0" lang="en-US" altLang="zh-CN" sz="4500" b="1" i="0" u="none" strike="noStrike" kern="1200" cap="none" spc="200" normalizeH="0" baseline="0" noProof="1">
              <a:solidFill>
                <a:schemeClr val="accent1"/>
              </a:solidFill>
              <a:uFillTx/>
              <a:latin typeface="Tahoma" panose="020B0604030504040204" pitchFamily="34" charset="0"/>
              <a:ea typeface="隶书" panose="02010509060101010101" pitchFamily="49" charset="-122"/>
              <a:cs typeface="+mj-cs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4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39019470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1. Matlab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运算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4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E8BC7F2-34CE-4B61-80E5-076942118357}"/>
              </a:ext>
            </a:extLst>
          </p:cNvPr>
          <p:cNvSpPr txBox="1"/>
          <p:nvPr/>
        </p:nvSpPr>
        <p:spPr>
          <a:xfrm>
            <a:off x="685902" y="1230916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命令行</a:t>
            </a:r>
            <a:r>
              <a:rPr lang="en-US" altLang="zh-CN" dirty="0"/>
              <a:t>=</a:t>
            </a:r>
            <a:r>
              <a:rPr lang="zh-CN" altLang="en-US" dirty="0"/>
              <a:t>计算器？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510D1E6-76EF-46BB-ACE1-3A065CB3118E}"/>
              </a:ext>
            </a:extLst>
          </p:cNvPr>
          <p:cNvSpPr txBox="1"/>
          <p:nvPr/>
        </p:nvSpPr>
        <p:spPr>
          <a:xfrm>
            <a:off x="685902" y="1684062"/>
            <a:ext cx="7772196" cy="350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zh-CN" altLang="en-US" dirty="0"/>
              <a:t>加</a:t>
            </a:r>
            <a:r>
              <a:rPr lang="en-US" altLang="zh-CN" dirty="0"/>
              <a:t>+</a:t>
            </a:r>
            <a:r>
              <a:rPr lang="zh-CN" altLang="en-US" dirty="0"/>
              <a:t>减</a:t>
            </a:r>
            <a:r>
              <a:rPr lang="en-US" altLang="zh-CN" dirty="0"/>
              <a:t>-</a:t>
            </a:r>
            <a:r>
              <a:rPr lang="zh-CN" altLang="en-US" dirty="0"/>
              <a:t>乘</a:t>
            </a:r>
            <a:r>
              <a:rPr lang="en-US" altLang="zh-CN" dirty="0"/>
              <a:t>*</a:t>
            </a:r>
            <a:r>
              <a:rPr lang="zh-CN" altLang="en-US" dirty="0"/>
              <a:t>除</a:t>
            </a:r>
            <a:r>
              <a:rPr lang="en-US" altLang="zh-CN" dirty="0"/>
              <a:t>/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平方根 </a:t>
            </a:r>
            <a:r>
              <a:rPr lang="en-US" altLang="zh-CN" dirty="0"/>
              <a:t>sqrt( )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任意次幂 </a:t>
            </a:r>
            <a:r>
              <a:rPr lang="en-US" altLang="zh-CN" dirty="0"/>
              <a:t>( )^( ); power( , )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对数 </a:t>
            </a:r>
            <a:r>
              <a:rPr lang="en-US" altLang="zh-CN" dirty="0"/>
              <a:t>log( ); </a:t>
            </a:r>
            <a:r>
              <a:rPr lang="en-US" altLang="zh-CN" dirty="0" err="1"/>
              <a:t>log10</a:t>
            </a:r>
            <a:r>
              <a:rPr lang="en-US" altLang="zh-CN" dirty="0"/>
              <a:t>( ); </a:t>
            </a:r>
            <a:r>
              <a:rPr lang="en-US" altLang="zh-CN" dirty="0" err="1"/>
              <a:t>log2</a:t>
            </a:r>
            <a:r>
              <a:rPr lang="en-US" altLang="zh-CN" dirty="0"/>
              <a:t>( ); </a:t>
            </a:r>
            <a:r>
              <a:rPr lang="en-US" altLang="zh-CN" dirty="0" err="1"/>
              <a:t>log1p</a:t>
            </a:r>
            <a:r>
              <a:rPr lang="en-US" altLang="zh-CN" dirty="0"/>
              <a:t>( )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指数 </a:t>
            </a:r>
            <a:r>
              <a:rPr lang="en-US" altLang="zh-CN" dirty="0"/>
              <a:t>exp( ); </a:t>
            </a:r>
            <a:r>
              <a:rPr lang="en-US" altLang="zh-CN" dirty="0" err="1"/>
              <a:t>expm1</a:t>
            </a:r>
            <a:r>
              <a:rPr lang="en-US" altLang="zh-CN" dirty="0"/>
              <a:t>( ); </a:t>
            </a:r>
            <a:r>
              <a:rPr lang="en-US" altLang="zh-CN" dirty="0" err="1"/>
              <a:t>pow2</a:t>
            </a:r>
            <a:r>
              <a:rPr lang="en-US" altLang="zh-CN" dirty="0"/>
              <a:t>( ); </a:t>
            </a:r>
            <a:r>
              <a:rPr lang="en-US" altLang="zh-CN" dirty="0" err="1"/>
              <a:t>nextpow2</a:t>
            </a:r>
            <a:r>
              <a:rPr lang="en-US" altLang="zh-CN" dirty="0"/>
              <a:t>( )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三角函数 </a:t>
            </a:r>
            <a:r>
              <a:rPr lang="en-US" altLang="zh-CN" dirty="0"/>
              <a:t>sin( ); cos( ); </a:t>
            </a:r>
            <a:r>
              <a:rPr lang="en-US" altLang="zh-CN" dirty="0" err="1"/>
              <a:t>sinpi</a:t>
            </a:r>
            <a:r>
              <a:rPr lang="en-US" altLang="zh-CN" dirty="0"/>
              <a:t>( ); </a:t>
            </a:r>
            <a:r>
              <a:rPr lang="en-US" altLang="zh-CN" dirty="0" err="1"/>
              <a:t>cospi</a:t>
            </a:r>
            <a:r>
              <a:rPr lang="en-US" altLang="zh-CN" dirty="0"/>
              <a:t>( ) ;tan( )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反三角函数 </a:t>
            </a:r>
            <a:r>
              <a:rPr lang="en-US" altLang="zh-CN" dirty="0" err="1"/>
              <a:t>asin</a:t>
            </a:r>
            <a:r>
              <a:rPr lang="en-US" altLang="zh-CN" dirty="0"/>
              <a:t>( ); </a:t>
            </a:r>
            <a:r>
              <a:rPr lang="en-US" altLang="zh-CN" dirty="0" err="1"/>
              <a:t>acos</a:t>
            </a:r>
            <a:r>
              <a:rPr lang="en-US" altLang="zh-CN" dirty="0"/>
              <a:t>( ); </a:t>
            </a:r>
            <a:r>
              <a:rPr lang="en-US" altLang="zh-CN" dirty="0" err="1"/>
              <a:t>asind</a:t>
            </a:r>
            <a:r>
              <a:rPr lang="en-US" altLang="zh-CN" dirty="0"/>
              <a:t>( ); </a:t>
            </a:r>
            <a:r>
              <a:rPr lang="en-US" altLang="zh-CN" dirty="0" err="1"/>
              <a:t>acosd</a:t>
            </a:r>
            <a:r>
              <a:rPr lang="en-US" altLang="zh-CN" dirty="0"/>
              <a:t>( ); </a:t>
            </a:r>
            <a:r>
              <a:rPr lang="en-US" altLang="zh-CN" dirty="0" err="1"/>
              <a:t>atan</a:t>
            </a:r>
            <a:r>
              <a:rPr lang="en-US" altLang="zh-CN" dirty="0"/>
              <a:t>( ); </a:t>
            </a:r>
            <a:r>
              <a:rPr lang="en-US" altLang="zh-CN" dirty="0" err="1"/>
              <a:t>atand</a:t>
            </a:r>
            <a:r>
              <a:rPr lang="en-US" altLang="zh-CN" dirty="0"/>
              <a:t>( ); atan2( )</a:t>
            </a:r>
            <a:endParaRPr lang="zh-CN" altLang="en-US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5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1DB8D6B-72A2-4CEC-A072-DAF9A9AFD4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3564" y="2133634"/>
            <a:ext cx="2881022" cy="20534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46564949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1. Matlab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运算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4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E8BC7F2-34CE-4B61-80E5-076942118357}"/>
              </a:ext>
            </a:extLst>
          </p:cNvPr>
          <p:cNvSpPr txBox="1"/>
          <p:nvPr/>
        </p:nvSpPr>
        <p:spPr>
          <a:xfrm>
            <a:off x="685902" y="1230916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命令行</a:t>
            </a:r>
            <a:r>
              <a:rPr lang="en-US" altLang="zh-CN" dirty="0"/>
              <a:t>=</a:t>
            </a:r>
            <a:r>
              <a:rPr lang="zh-CN" altLang="en-US" dirty="0"/>
              <a:t>计算器？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510D1E6-76EF-46BB-ACE1-3A065CB3118E}"/>
              </a:ext>
            </a:extLst>
          </p:cNvPr>
          <p:cNvSpPr txBox="1"/>
          <p:nvPr/>
        </p:nvSpPr>
        <p:spPr>
          <a:xfrm>
            <a:off x="685902" y="1684062"/>
            <a:ext cx="7772196" cy="350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zh-CN" altLang="en-US" dirty="0"/>
              <a:t>模与余数 </a:t>
            </a:r>
            <a:r>
              <a:rPr lang="en-US" altLang="zh-CN" dirty="0"/>
              <a:t>mod( , ) rem( , )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符号函数 </a:t>
            </a:r>
            <a:r>
              <a:rPr lang="en-US" altLang="zh-CN" dirty="0"/>
              <a:t>sign( )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向零取整 </a:t>
            </a:r>
            <a:r>
              <a:rPr lang="en-US" dirty="0"/>
              <a:t>fix( )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向负无穷取证 </a:t>
            </a:r>
            <a:r>
              <a:rPr lang="en-US" dirty="0"/>
              <a:t>floor( )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向正无穷取证 </a:t>
            </a:r>
            <a:r>
              <a:rPr lang="en-US" dirty="0"/>
              <a:t>ceil( )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四舍五入 </a:t>
            </a:r>
            <a:r>
              <a:rPr lang="en-US" dirty="0"/>
              <a:t>round( )</a:t>
            </a:r>
          </a:p>
          <a:p>
            <a:pPr>
              <a:lnSpc>
                <a:spcPct val="180000"/>
              </a:lnSpc>
            </a:pPr>
            <a:r>
              <a:rPr lang="zh-CN" altLang="en-US" dirty="0"/>
              <a:t>任意位四舍五入 </a:t>
            </a:r>
            <a:r>
              <a:rPr lang="en-US" dirty="0" err="1"/>
              <a:t>round</a:t>
            </a:r>
            <a:r>
              <a:rPr lang="en-US" altLang="zh-CN" dirty="0" err="1"/>
              <a:t>n</a:t>
            </a:r>
            <a:r>
              <a:rPr lang="en-US" dirty="0"/>
              <a:t>( , )</a:t>
            </a:r>
            <a:endParaRPr lang="zh-CN" altLang="en-US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5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1DB8D6B-72A2-4CEC-A072-DAF9A9AFD4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3564" y="2133634"/>
            <a:ext cx="2881022" cy="20534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620325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1. Matlab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运算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510D1E6-76EF-46BB-ACE1-3A065CB3118E}"/>
              </a:ext>
            </a:extLst>
          </p:cNvPr>
          <p:cNvSpPr txBox="1"/>
          <p:nvPr/>
        </p:nvSpPr>
        <p:spPr>
          <a:xfrm>
            <a:off x="685902" y="1513314"/>
            <a:ext cx="7772196" cy="3877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最值 </a:t>
            </a:r>
            <a:r>
              <a:rPr lang="en-US" altLang="zh-CN" dirty="0"/>
              <a:t>max( ); min( )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和 </a:t>
            </a:r>
            <a:r>
              <a:rPr lang="en-US" altLang="zh-CN" dirty="0"/>
              <a:t>sum( )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积 </a:t>
            </a:r>
            <a:r>
              <a:rPr lang="en-US" altLang="zh-CN" dirty="0"/>
              <a:t>prod(</a:t>
            </a:r>
            <a:r>
              <a:rPr lang="zh-CN" altLang="en-US" dirty="0"/>
              <a:t> </a:t>
            </a:r>
            <a:r>
              <a:rPr lang="en-US" altLang="zh-CN" dirty="0"/>
              <a:t>)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平均数 </a:t>
            </a:r>
            <a:r>
              <a:rPr lang="en-US" altLang="zh-CN" dirty="0"/>
              <a:t>mean( )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中位数 </a:t>
            </a:r>
            <a:r>
              <a:rPr lang="en-US" altLang="zh-CN" dirty="0"/>
              <a:t>median( )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方差</a:t>
            </a:r>
            <a:r>
              <a:rPr lang="en-US" altLang="zh-CN" dirty="0"/>
              <a:t>/</a:t>
            </a:r>
            <a:r>
              <a:rPr lang="zh-CN" altLang="en-US" dirty="0"/>
              <a:t>标准差 </a:t>
            </a:r>
            <a:r>
              <a:rPr lang="en-US" altLang="zh-CN" dirty="0"/>
              <a:t>var( ); std( )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协方差 </a:t>
            </a:r>
            <a:r>
              <a:rPr lang="en-US" altLang="zh-CN" dirty="0" err="1"/>
              <a:t>cov</a:t>
            </a:r>
            <a:r>
              <a:rPr lang="en-US" altLang="zh-CN" dirty="0"/>
              <a:t>( )</a:t>
            </a:r>
            <a:endParaRPr lang="zh-CN" altLang="en-US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4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C4A240D7-943A-4F56-9E82-F298830747DB}"/>
                  </a:ext>
                </a:extLst>
              </p:cNvPr>
              <p:cNvSpPr txBox="1"/>
              <p:nvPr/>
            </p:nvSpPr>
            <p:spPr>
              <a:xfrm>
                <a:off x="3752193" y="3231931"/>
                <a:ext cx="2115207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mtClean="0">
                          <a:latin typeface="Cambria Math" panose="02040503050406030204" pitchFamily="18" charset="0"/>
                        </a:rPr>
                        <m:t>V</m:t>
                      </m:r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ar</m:t>
                      </m:r>
                      <m:r>
                        <a:rPr lang="en-US" altLang="zh-CN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C4A240D7-943A-4F56-9E82-F298830747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2193" y="3231931"/>
                <a:ext cx="2115207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3A3DE23F-147C-4672-ABCB-34A9AD35091F}"/>
                  </a:ext>
                </a:extLst>
              </p:cNvPr>
              <p:cNvSpPr txBox="1"/>
              <p:nvPr/>
            </p:nvSpPr>
            <p:spPr>
              <a:xfrm>
                <a:off x="3810020" y="3879944"/>
                <a:ext cx="2115207" cy="81836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Std</m:t>
                      </m:r>
                      <m:r>
                        <a:rPr lang="en-US" altLang="zh-CN" b="0" i="0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subHide m:val="on"/>
                                  <m:supHide m:val="on"/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sSup>
                                    <m:sSup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US" altLang="zh-CN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altLang="zh-CN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</m:acc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num>
                            <m:den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3A3DE23F-147C-4672-ABCB-34A9AD3509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20" y="3879944"/>
                <a:ext cx="2115207" cy="818366"/>
              </a:xfrm>
              <a:prstGeom prst="rect">
                <a:avLst/>
              </a:prstGeom>
              <a:blipFill>
                <a:blip r:embed="rId6"/>
                <a:stretch>
                  <a:fillRect b="-7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31797A7B-1382-4FFD-9B83-78C4F666C325}"/>
              </a:ext>
            </a:extLst>
          </p:cNvPr>
          <p:cNvSpPr txBox="1"/>
          <p:nvPr/>
        </p:nvSpPr>
        <p:spPr>
          <a:xfrm>
            <a:off x="3810020" y="4860074"/>
            <a:ext cx="4648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注意在</a:t>
            </a:r>
            <a:r>
              <a:rPr lang="en-US" altLang="zh-CN" dirty="0" err="1"/>
              <a:t>Matlab</a:t>
            </a:r>
            <a:r>
              <a:rPr lang="zh-CN" altLang="en-US" dirty="0"/>
              <a:t>中，方差和标准差是</a:t>
            </a:r>
            <a:r>
              <a:rPr lang="zh-CN" altLang="en-US" dirty="0">
                <a:solidFill>
                  <a:srgbClr val="BC340A"/>
                </a:solidFill>
              </a:rPr>
              <a:t>无偏形式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6921909"/>
      </p:ext>
    </p:extLst>
  </p:cSld>
  <p:clrMapOvr>
    <a:masterClrMapping/>
  </p:clrMapOvr>
  <p:transition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1. Matlab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运算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510D1E6-76EF-46BB-ACE1-3A065CB3118E}"/>
              </a:ext>
            </a:extLst>
          </p:cNvPr>
          <p:cNvSpPr txBox="1"/>
          <p:nvPr/>
        </p:nvSpPr>
        <p:spPr>
          <a:xfrm>
            <a:off x="685902" y="1521460"/>
            <a:ext cx="7772196" cy="277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均匀分布随机数 </a:t>
            </a:r>
            <a:r>
              <a:rPr lang="en-US" altLang="zh-CN" dirty="0"/>
              <a:t>rand( ); </a:t>
            </a:r>
            <a:r>
              <a:rPr lang="en-US" altLang="zh-CN" dirty="0" err="1"/>
              <a:t>randi</a:t>
            </a:r>
            <a:r>
              <a:rPr lang="en-US" altLang="zh-CN" dirty="0"/>
              <a:t>( )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正太分布随机数 </a:t>
            </a:r>
            <a:r>
              <a:rPr lang="en-US" altLang="zh-CN" dirty="0" err="1"/>
              <a:t>randn</a:t>
            </a:r>
            <a:r>
              <a:rPr lang="en-US" altLang="zh-CN" dirty="0"/>
              <a:t>( )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稀疏均匀分布随机数</a:t>
            </a:r>
            <a:r>
              <a:rPr lang="en-US" altLang="zh-CN" dirty="0" err="1"/>
              <a:t>sprand</a:t>
            </a:r>
            <a:r>
              <a:rPr lang="en-US" altLang="zh-CN" dirty="0"/>
              <a:t>( )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稀疏正态分布随机数</a:t>
            </a:r>
            <a:r>
              <a:rPr lang="en-US" altLang="zh-CN" dirty="0" err="1"/>
              <a:t>sprandn</a:t>
            </a:r>
            <a:r>
              <a:rPr lang="en-US" altLang="zh-CN" dirty="0"/>
              <a:t>( )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随机数生成器 </a:t>
            </a:r>
            <a:r>
              <a:rPr lang="en-US" altLang="zh-CN" dirty="0" err="1"/>
              <a:t>rng</a:t>
            </a:r>
            <a:r>
              <a:rPr lang="en-US" altLang="zh-CN" dirty="0"/>
              <a:t>( )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4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D2CEC73-7FBD-401C-B1D0-C81A0A8277B4}"/>
              </a:ext>
            </a:extLst>
          </p:cNvPr>
          <p:cNvSpPr txBox="1"/>
          <p:nvPr/>
        </p:nvSpPr>
        <p:spPr>
          <a:xfrm>
            <a:off x="685902" y="4495772"/>
            <a:ext cx="5257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BC340A"/>
                </a:solidFill>
              </a:rPr>
              <a:t>通过随机数的引入，可以进行各种模拟和仿真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9652275"/>
      </p:ext>
    </p:extLst>
  </p:cSld>
  <p:clrMapOvr>
    <a:masterClrMapping/>
  </p:clrMapOvr>
  <p:transition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445441"/>
          <p:cNvSpPr>
            <a:spLocks noGrp="1"/>
          </p:cNvSpPr>
          <p:nvPr>
            <p:ph type="ctrTitle" hasCustomPrompt="1"/>
          </p:nvPr>
        </p:nvSpPr>
        <p:spPr>
          <a:xfrm>
            <a:off x="936625" y="2674620"/>
            <a:ext cx="7271385" cy="1151255"/>
          </a:xfrm>
          <a:ln w="12700"/>
        </p:spPr>
        <p:txBody>
          <a:bodyPr vert="horz" wrap="square" lIns="90488" tIns="44450" rIns="90488" bIns="4445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4500" b="1" i="0" u="none" strike="noStrike" kern="1200" cap="none" spc="200" normalizeH="0" baseline="0" noProof="1">
                <a:solidFill>
                  <a:schemeClr val="accent1"/>
                </a:solidFill>
                <a:uFillTx/>
                <a:latin typeface="Tahoma" panose="020B0604030504040204" pitchFamily="34" charset="0"/>
                <a:ea typeface="隶书" panose="02010509060101010101" pitchFamily="49" charset="-122"/>
                <a:cs typeface="+mj-cs"/>
              </a:rPr>
              <a:t>数据基础</a:t>
            </a:r>
            <a:endParaRPr kumimoji="0" lang="en-US" altLang="zh-CN" sz="4500" b="1" i="0" u="none" strike="noStrike" kern="1200" cap="none" spc="200" normalizeH="0" baseline="0" noProof="1">
              <a:solidFill>
                <a:schemeClr val="accent1"/>
              </a:solidFill>
              <a:uFillTx/>
              <a:latin typeface="Tahoma" panose="020B0604030504040204" pitchFamily="34" charset="0"/>
              <a:ea typeface="隶书" panose="02010509060101010101" pitchFamily="49" charset="-122"/>
              <a:cs typeface="+mj-cs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4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9378082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1. 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数据标准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4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00D7555-1B07-4D1C-ADDE-919C43DA95AB}"/>
              </a:ext>
            </a:extLst>
          </p:cNvPr>
          <p:cNvSpPr txBox="1"/>
          <p:nvPr/>
        </p:nvSpPr>
        <p:spPr>
          <a:xfrm>
            <a:off x="609704" y="1295456"/>
            <a:ext cx="7772196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latin typeface="宋体" panose="02010600030101010101" pitchFamily="2" charset="-122"/>
              </a:rPr>
              <a:t>默认情况下，</a:t>
            </a:r>
            <a:r>
              <a:rPr lang="en-US" altLang="zh-CN" dirty="0">
                <a:latin typeface="宋体" panose="02010600030101010101" pitchFamily="2" charset="-122"/>
              </a:rPr>
              <a:t>MATLAB</a:t>
            </a:r>
            <a:r>
              <a:rPr lang="zh-CN" altLang="en-US" dirty="0">
                <a:latin typeface="宋体" panose="02010600030101010101" pitchFamily="2" charset="-122"/>
              </a:rPr>
              <a:t>其所有算术计算符合</a:t>
            </a:r>
            <a:r>
              <a:rPr lang="en-US" altLang="zh-CN" dirty="0">
                <a:latin typeface="宋体" panose="02010600030101010101" pitchFamily="2" charset="-122"/>
              </a:rPr>
              <a:t>IEEE</a:t>
            </a:r>
            <a:r>
              <a:rPr lang="zh-CN" altLang="en-US" dirty="0">
                <a:latin typeface="宋体" panose="02010600030101010101" pitchFamily="2" charset="-122"/>
              </a:rPr>
              <a:t>标准的双浮点精度执行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C40BC62-96CB-4746-A053-EB1F9AE67FBF}"/>
              </a:ext>
            </a:extLst>
          </p:cNvPr>
          <p:cNvSpPr txBox="1"/>
          <p:nvPr/>
        </p:nvSpPr>
        <p:spPr>
          <a:xfrm>
            <a:off x="609704" y="1884586"/>
            <a:ext cx="7772196" cy="1663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&gt;&gt; computer</a:t>
            </a:r>
          </a:p>
          <a:p>
            <a:pPr>
              <a:lnSpc>
                <a:spcPct val="200000"/>
              </a:lnSpc>
            </a:pPr>
            <a:r>
              <a:rPr lang="en-US" altLang="zh-CN" dirty="0" err="1"/>
              <a:t>ans</a:t>
            </a:r>
            <a:r>
              <a:rPr lang="en-US" altLang="zh-CN" dirty="0"/>
              <a:t> =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    '</a:t>
            </a:r>
            <a:r>
              <a:rPr lang="en-US" altLang="zh-CN" dirty="0" err="1"/>
              <a:t>PCWIN64</a:t>
            </a:r>
            <a:r>
              <a:rPr lang="en-US" altLang="zh-CN" dirty="0"/>
              <a:t>'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1DFF207-6E5F-466B-9304-EF38D0B6253A}"/>
              </a:ext>
            </a:extLst>
          </p:cNvPr>
          <p:cNvSpPr txBox="1"/>
          <p:nvPr/>
        </p:nvSpPr>
        <p:spPr>
          <a:xfrm>
            <a:off x="609704" y="3581396"/>
            <a:ext cx="7772196" cy="1107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在</a:t>
            </a:r>
            <a:r>
              <a:rPr lang="en-US" altLang="zh-CN" dirty="0"/>
              <a:t>MATLAB</a:t>
            </a:r>
            <a:r>
              <a:rPr lang="zh-CN" altLang="en-US" dirty="0"/>
              <a:t>的</a:t>
            </a:r>
            <a:r>
              <a:rPr lang="en-US" altLang="zh-CN" dirty="0"/>
              <a:t>double</a:t>
            </a:r>
            <a:r>
              <a:rPr lang="zh-CN" altLang="en-US" dirty="0"/>
              <a:t>数据类型中，每个数字占用</a:t>
            </a:r>
            <a:r>
              <a:rPr lang="en-US" altLang="zh-CN" dirty="0"/>
              <a:t>64</a:t>
            </a:r>
            <a:r>
              <a:rPr lang="zh-CN" altLang="en-US" dirty="0"/>
              <a:t>位。这意味着其最小约为</a:t>
            </a:r>
            <a:r>
              <a:rPr lang="en-US" altLang="zh-CN" dirty="0"/>
              <a:t>10^(-308)</a:t>
            </a:r>
            <a:r>
              <a:rPr lang="zh-CN" altLang="en-US" dirty="0"/>
              <a:t>，最大为</a:t>
            </a:r>
            <a:r>
              <a:rPr lang="en-US" altLang="zh-CN" dirty="0"/>
              <a:t>10^308</a:t>
            </a:r>
            <a:r>
              <a:rPr lang="zh-CN" altLang="en-US" dirty="0"/>
              <a:t>。可以通过</a:t>
            </a:r>
            <a:r>
              <a:rPr lang="en-US" altLang="zh-CN" dirty="0"/>
              <a:t>eps</a:t>
            </a:r>
            <a:r>
              <a:rPr lang="zh-CN" altLang="en-US" dirty="0"/>
              <a:t>验证当前数据的最小分辨间隔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3177F50-24FA-4410-BB06-40DF901ADBCE}"/>
              </a:ext>
            </a:extLst>
          </p:cNvPr>
          <p:cNvSpPr txBox="1"/>
          <p:nvPr/>
        </p:nvSpPr>
        <p:spPr>
          <a:xfrm>
            <a:off x="609704" y="4571970"/>
            <a:ext cx="7772196" cy="1663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&gt;&gt; eps</a:t>
            </a:r>
          </a:p>
          <a:p>
            <a:pPr>
              <a:lnSpc>
                <a:spcPct val="200000"/>
              </a:lnSpc>
            </a:pPr>
            <a:r>
              <a:rPr lang="en-US" altLang="zh-CN" dirty="0" err="1"/>
              <a:t>ans</a:t>
            </a:r>
            <a:r>
              <a:rPr lang="en-US" altLang="zh-CN" dirty="0"/>
              <a:t> =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   </a:t>
            </a:r>
            <a:r>
              <a:rPr lang="en-US" altLang="zh-CN" dirty="0" err="1"/>
              <a:t>2.2204e</a:t>
            </a:r>
            <a:r>
              <a:rPr lang="en-US" altLang="zh-CN" dirty="0"/>
              <a:t>-16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0636073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1. 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数据标准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4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86F34D4-5508-4BC4-8BFB-7790F56587D6}"/>
              </a:ext>
            </a:extLst>
          </p:cNvPr>
          <p:cNvSpPr txBox="1"/>
          <p:nvPr/>
        </p:nvSpPr>
        <p:spPr>
          <a:xfrm>
            <a:off x="609704" y="1323313"/>
            <a:ext cx="7772196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当数据超出范围时？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8F81109-4162-4C5A-8C57-B6A5AB1C7F5E}"/>
              </a:ext>
            </a:extLst>
          </p:cNvPr>
          <p:cNvSpPr txBox="1"/>
          <p:nvPr/>
        </p:nvSpPr>
        <p:spPr>
          <a:xfrm>
            <a:off x="609704" y="1884586"/>
            <a:ext cx="7772196" cy="1663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&gt;&gt; </a:t>
            </a:r>
            <a:r>
              <a:rPr lang="en-US" altLang="zh-CN" dirty="0" err="1"/>
              <a:t>realmax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en-US" altLang="zh-CN" dirty="0" err="1"/>
              <a:t>ans</a:t>
            </a:r>
            <a:r>
              <a:rPr lang="en-US" altLang="zh-CN" dirty="0"/>
              <a:t> =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  </a:t>
            </a:r>
            <a:r>
              <a:rPr lang="en-US" altLang="zh-CN" dirty="0" err="1"/>
              <a:t>1.7977e+308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84FE989-BEFE-4077-8CB8-3B265ED65C53}"/>
              </a:ext>
            </a:extLst>
          </p:cNvPr>
          <p:cNvSpPr txBox="1"/>
          <p:nvPr/>
        </p:nvSpPr>
        <p:spPr>
          <a:xfrm>
            <a:off x="609704" y="3583122"/>
            <a:ext cx="5569017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当数据过小，其结果为</a:t>
            </a:r>
            <a:r>
              <a:rPr lang="en-US" altLang="zh-CN" dirty="0"/>
              <a:t>0</a:t>
            </a:r>
            <a:r>
              <a:rPr lang="zh-CN" altLang="en-US" dirty="0"/>
              <a:t>；当数据过大，其结果为</a:t>
            </a:r>
            <a:r>
              <a:rPr lang="en-US" altLang="zh-CN" dirty="0"/>
              <a:t>inf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A7308D2-979B-4E69-A565-0F731FD7B7CE}"/>
              </a:ext>
            </a:extLst>
          </p:cNvPr>
          <p:cNvSpPr txBox="1"/>
          <p:nvPr/>
        </p:nvSpPr>
        <p:spPr>
          <a:xfrm>
            <a:off x="609704" y="4267178"/>
            <a:ext cx="1371564" cy="1697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0/0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inf/inf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inf-inf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0*inf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A062664-6E49-4699-9AED-C87A694F4EFE}"/>
              </a:ext>
            </a:extLst>
          </p:cNvPr>
          <p:cNvSpPr txBox="1"/>
          <p:nvPr/>
        </p:nvSpPr>
        <p:spPr>
          <a:xfrm>
            <a:off x="2514654" y="4838488"/>
            <a:ext cx="1371564" cy="55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nan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BD1D3C1-6C2A-4774-BFB1-340F0E3188DE}"/>
              </a:ext>
            </a:extLst>
          </p:cNvPr>
          <p:cNvSpPr txBox="1"/>
          <p:nvPr/>
        </p:nvSpPr>
        <p:spPr>
          <a:xfrm>
            <a:off x="4038616" y="4282396"/>
            <a:ext cx="1371564" cy="1697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0/nan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nan/nan nan-nan 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0*nan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16A42C4-44B1-43C5-B4D0-519682D5F711}"/>
              </a:ext>
            </a:extLst>
          </p:cNvPr>
          <p:cNvSpPr txBox="1"/>
          <p:nvPr/>
        </p:nvSpPr>
        <p:spPr>
          <a:xfrm>
            <a:off x="6324554" y="4800564"/>
            <a:ext cx="1371564" cy="55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nan</a:t>
            </a:r>
            <a:endParaRPr lang="zh-CN" altLang="en-US" dirty="0"/>
          </a:p>
        </p:txBody>
      </p:sp>
      <p:sp>
        <p:nvSpPr>
          <p:cNvPr id="2" name="箭头: 右 1">
            <a:extLst>
              <a:ext uri="{FF2B5EF4-FFF2-40B4-BE49-F238E27FC236}">
                <a16:creationId xmlns:a16="http://schemas.microsoft.com/office/drawing/2014/main" id="{F3A11AC9-4E9F-44E4-9C08-D699F16A86BA}"/>
              </a:ext>
            </a:extLst>
          </p:cNvPr>
          <p:cNvSpPr/>
          <p:nvPr/>
        </p:nvSpPr>
        <p:spPr>
          <a:xfrm>
            <a:off x="1752674" y="5131346"/>
            <a:ext cx="533388" cy="1264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箭头: 右 22">
            <a:extLst>
              <a:ext uri="{FF2B5EF4-FFF2-40B4-BE49-F238E27FC236}">
                <a16:creationId xmlns:a16="http://schemas.microsoft.com/office/drawing/2014/main" id="{E1B91F24-67BD-48D2-8A7F-5A25EBD3EBA2}"/>
              </a:ext>
            </a:extLst>
          </p:cNvPr>
          <p:cNvSpPr/>
          <p:nvPr/>
        </p:nvSpPr>
        <p:spPr>
          <a:xfrm>
            <a:off x="3200436" y="5131346"/>
            <a:ext cx="533388" cy="1264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EEC65F78-44D7-4D7E-8166-39C344A72B1C}"/>
              </a:ext>
            </a:extLst>
          </p:cNvPr>
          <p:cNvSpPr/>
          <p:nvPr/>
        </p:nvSpPr>
        <p:spPr>
          <a:xfrm>
            <a:off x="5486376" y="5129426"/>
            <a:ext cx="533388" cy="1264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FAA1984-0EFB-45D8-9013-BA7B9D8A58A0}"/>
              </a:ext>
            </a:extLst>
          </p:cNvPr>
          <p:cNvSpPr txBox="1"/>
          <p:nvPr/>
        </p:nvSpPr>
        <p:spPr>
          <a:xfrm>
            <a:off x="3710170" y="1893252"/>
            <a:ext cx="5219606" cy="1663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&gt;&gt;</a:t>
            </a:r>
            <a:r>
              <a:rPr lang="en-US" altLang="zh-CN" dirty="0" err="1"/>
              <a:t>realmin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en-US" altLang="zh-CN" dirty="0" err="1"/>
              <a:t>ans</a:t>
            </a:r>
            <a:r>
              <a:rPr lang="en-US" altLang="zh-CN" dirty="0"/>
              <a:t> =</a:t>
            </a:r>
          </a:p>
          <a:p>
            <a:pPr>
              <a:lnSpc>
                <a:spcPct val="200000"/>
              </a:lnSpc>
            </a:pPr>
            <a:r>
              <a:rPr lang="en-US" altLang="zh-CN" dirty="0" err="1"/>
              <a:t>2.2251e</a:t>
            </a:r>
            <a:r>
              <a:rPr lang="en-US" altLang="zh-CN" dirty="0"/>
              <a:t>-308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9E92092-5D15-41E1-83DC-ABC1899DC380}"/>
              </a:ext>
            </a:extLst>
          </p:cNvPr>
          <p:cNvSpPr txBox="1"/>
          <p:nvPr/>
        </p:nvSpPr>
        <p:spPr>
          <a:xfrm>
            <a:off x="6178721" y="2465198"/>
            <a:ext cx="2751087" cy="1661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 err="1"/>
              <a:t>Matlab</a:t>
            </a:r>
            <a:r>
              <a:rPr lang="zh-CN" altLang="en-US" dirty="0"/>
              <a:t>在后期采用了</a:t>
            </a:r>
            <a:r>
              <a:rPr lang="zh-CN" altLang="en-US" dirty="0">
                <a:solidFill>
                  <a:srgbClr val="BC340A"/>
                </a:solidFill>
              </a:rPr>
              <a:t>非规则双浮点精度</a:t>
            </a:r>
            <a:r>
              <a:rPr lang="zh-CN" altLang="en-US" dirty="0"/>
              <a:t>，提升了小值的下限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4790617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1" grpId="0"/>
      <p:bldP spid="22" grpId="0"/>
      <p:bldP spid="2" grpId="0" animBg="1"/>
      <p:bldP spid="23" grpId="0" animBg="1"/>
      <p:bldP spid="24" grpId="0" animBg="1"/>
      <p:bldP spid="2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2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. 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其他数据类型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4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191EF42F-1898-4F79-AB0C-9F03A39E2B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051085"/>
              </p:ext>
            </p:extLst>
          </p:nvPr>
        </p:nvGraphicFramePr>
        <p:xfrm>
          <a:off x="634608" y="1336992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88693140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4657388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17471355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379511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数据类型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Size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eps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range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106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double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64 bits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2^(-52)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10^(308)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514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single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32 bits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2^(-23)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10^(38)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1225059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E6BE10BF-0D98-47EA-9C60-FCD59F81870C}"/>
              </a:ext>
            </a:extLst>
          </p:cNvPr>
          <p:cNvSpPr txBox="1"/>
          <p:nvPr/>
        </p:nvSpPr>
        <p:spPr>
          <a:xfrm>
            <a:off x="533506" y="2412289"/>
            <a:ext cx="7772196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为什么要使用</a:t>
            </a:r>
            <a:r>
              <a:rPr lang="en-US" altLang="zh-CN" dirty="0"/>
              <a:t>single</a:t>
            </a:r>
            <a:r>
              <a:rPr lang="zh-CN" altLang="en-US" dirty="0"/>
              <a:t>？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CC3FE41-024E-4C47-9C86-EF030A3683E9}"/>
              </a:ext>
            </a:extLst>
          </p:cNvPr>
          <p:cNvSpPr txBox="1"/>
          <p:nvPr/>
        </p:nvSpPr>
        <p:spPr>
          <a:xfrm>
            <a:off x="466397" y="3063144"/>
            <a:ext cx="49346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&gt;&gt;</a:t>
            </a:r>
            <a:r>
              <a:rPr lang="zh-CN" altLang="en-US" dirty="0"/>
              <a:t>ones(5e4, 5e4);</a:t>
            </a:r>
          </a:p>
          <a:p>
            <a:r>
              <a:rPr lang="zh-CN" altLang="en-US" dirty="0"/>
              <a:t>错误使用 ones 请求的 50000x50000 (18.6GB)数组超过预设的最大数组大小。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44847A-F0FD-482D-A617-BB176C1351C0}"/>
              </a:ext>
            </a:extLst>
          </p:cNvPr>
          <p:cNvSpPr txBox="1"/>
          <p:nvPr/>
        </p:nvSpPr>
        <p:spPr>
          <a:xfrm>
            <a:off x="5486376" y="3063144"/>
            <a:ext cx="34374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&gt;&gt;</a:t>
            </a:r>
            <a:r>
              <a:rPr lang="zh-CN" altLang="en-US" dirty="0"/>
              <a:t>ones(5e4, 5e4</a:t>
            </a:r>
            <a:r>
              <a:rPr lang="en-US" altLang="zh-CN" dirty="0"/>
              <a:t>, 'single’</a:t>
            </a:r>
            <a:r>
              <a:rPr lang="zh-CN" altLang="en-US" dirty="0"/>
              <a:t>); 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B74F70A-9F1D-42FA-BB1D-879AC1D55468}"/>
              </a:ext>
            </a:extLst>
          </p:cNvPr>
          <p:cNvSpPr txBox="1"/>
          <p:nvPr/>
        </p:nvSpPr>
        <p:spPr>
          <a:xfrm>
            <a:off x="466397" y="3953973"/>
            <a:ext cx="7772196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合理使用类型可以在大数据量下降低</a:t>
            </a:r>
            <a:r>
              <a:rPr lang="zh-CN" altLang="en-US" dirty="0">
                <a:solidFill>
                  <a:srgbClr val="C00000"/>
                </a:solidFill>
              </a:rPr>
              <a:t>内存需求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F3C14D6-3835-4D92-8037-A77A58276077}"/>
              </a:ext>
            </a:extLst>
          </p:cNvPr>
          <p:cNvSpPr txBox="1"/>
          <p:nvPr/>
        </p:nvSpPr>
        <p:spPr>
          <a:xfrm>
            <a:off x="466397" y="4507843"/>
            <a:ext cx="7772196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同理有</a:t>
            </a:r>
            <a:r>
              <a:rPr lang="en-US" altLang="zh-CN" dirty="0" err="1"/>
              <a:t>int8,int16,uint8,uint16</a:t>
            </a:r>
            <a:r>
              <a:rPr lang="en-US" altLang="zh-CN" dirty="0"/>
              <a:t>;</a:t>
            </a:r>
            <a:r>
              <a:rPr lang="zh-CN" altLang="en-US" dirty="0"/>
              <a:t>  </a:t>
            </a:r>
            <a:r>
              <a:rPr lang="zh-CN" altLang="en-US" dirty="0">
                <a:solidFill>
                  <a:srgbClr val="C00000"/>
                </a:solidFill>
              </a:rPr>
              <a:t>最高支持至</a:t>
            </a:r>
            <a:r>
              <a:rPr lang="en-US" altLang="zh-CN" dirty="0">
                <a:solidFill>
                  <a:srgbClr val="C00000"/>
                </a:solidFill>
              </a:rPr>
              <a:t>64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2766FB5-096B-40FD-80DB-925F424A5B3B}"/>
              </a:ext>
            </a:extLst>
          </p:cNvPr>
          <p:cNvSpPr txBox="1"/>
          <p:nvPr/>
        </p:nvSpPr>
        <p:spPr>
          <a:xfrm>
            <a:off x="466397" y="5310991"/>
            <a:ext cx="6264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可通过 数据类型</a:t>
            </a:r>
            <a:r>
              <a:rPr lang="en-US" altLang="zh-CN" dirty="0"/>
              <a:t>( </a:t>
            </a:r>
            <a:r>
              <a:rPr lang="zh-CN" altLang="en-US" dirty="0"/>
              <a:t>数据</a:t>
            </a:r>
            <a:r>
              <a:rPr lang="en-US" altLang="zh-CN" dirty="0"/>
              <a:t> ) </a:t>
            </a:r>
            <a:r>
              <a:rPr lang="zh-CN" altLang="en-US" dirty="0"/>
              <a:t>格式来进行强制类型转化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5475665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3" grpId="0"/>
      <p:bldP spid="15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394" name="矩形 443393"/>
          <p:cNvSpPr/>
          <p:nvPr/>
        </p:nvSpPr>
        <p:spPr>
          <a:xfrm>
            <a:off x="838298" y="1208722"/>
            <a:ext cx="6732588" cy="5159295"/>
          </a:xfrm>
          <a:prstGeom prst="rect">
            <a:avLst/>
          </a:prstGeom>
          <a:noFill/>
          <a:ln w="12700">
            <a:noFill/>
          </a:ln>
        </p:spPr>
        <p:txBody>
          <a:bodyPr lIns="90488" tIns="44450" rIns="90488" bIns="44450"/>
          <a:lstStyle/>
          <a:p>
            <a:pPr marL="812800" indent="-812800" algn="just" fontAlgn="base">
              <a:lnSpc>
                <a:spcPct val="150000"/>
              </a:lnSpc>
              <a:spcBef>
                <a:spcPct val="20000"/>
              </a:spcBef>
            </a:pPr>
            <a:r>
              <a:rPr 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1.1. Matlab</a:t>
            </a:r>
            <a:r>
              <a:rPr lang="zh-CN" alt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介绍</a:t>
            </a:r>
            <a:endParaRPr lang="en-US" sz="2400" b="1" strike="noStrike" noProof="1">
              <a:effectLst>
                <a:outerShdw blurRad="38100" dist="38100" dir="2700000">
                  <a:srgbClr val="C0C0C0"/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812800" indent="-812800" algn="just" fontAlgn="base">
              <a:lnSpc>
                <a:spcPct val="150000"/>
              </a:lnSpc>
              <a:spcBef>
                <a:spcPct val="20000"/>
              </a:spcBef>
            </a:pPr>
            <a:r>
              <a:rPr 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1.2. </a:t>
            </a:r>
            <a:r>
              <a:rPr lang="zh-CN" alt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界面使用</a:t>
            </a:r>
            <a:endParaRPr lang="zh-CN" altLang="en-US" sz="2400" b="1" strike="noStrike" noProof="1">
              <a:effectLst>
                <a:outerShdw blurRad="38100" dist="38100" dir="2700000">
                  <a:srgbClr val="C0C0C0"/>
                </a:outerShdw>
              </a:effectLst>
              <a:latin typeface="Arial" panose="020B0604020202020204" pitchFamily="34" charset="0"/>
            </a:endParaRPr>
          </a:p>
          <a:p>
            <a:pPr marL="812800" indent="-812800" algn="just" fontAlgn="base">
              <a:lnSpc>
                <a:spcPct val="150000"/>
              </a:lnSpc>
              <a:spcBef>
                <a:spcPct val="20000"/>
              </a:spcBef>
            </a:pPr>
            <a:r>
              <a:rPr lang="en-US" altLang="zh-CN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1.3. </a:t>
            </a:r>
            <a:r>
              <a:rPr lang="zh-CN" alt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运算基础</a:t>
            </a:r>
            <a:endParaRPr lang="en-US" altLang="zh-CN" sz="2400" b="1" strike="noStrike" noProof="1">
              <a:effectLst>
                <a:outerShdw blurRad="38100" dist="38100" dir="2700000">
                  <a:srgbClr val="C0C0C0"/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812800" indent="-812800" algn="just" fontAlgn="base">
              <a:lnSpc>
                <a:spcPct val="150000"/>
              </a:lnSpc>
              <a:spcBef>
                <a:spcPct val="20000"/>
              </a:spcBef>
            </a:pPr>
            <a:r>
              <a:rPr lang="en-US" altLang="zh-CN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1.4. </a:t>
            </a:r>
            <a:r>
              <a:rPr lang="zh-CN" alt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数据基础</a:t>
            </a:r>
            <a:endParaRPr lang="en-US" altLang="zh-CN" sz="2400" b="1" strike="noStrike" noProof="1">
              <a:effectLst>
                <a:outerShdw blurRad="38100" dist="38100" dir="2700000">
                  <a:srgbClr val="C0C0C0"/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812800" indent="-812800" algn="just" fontAlgn="base">
              <a:lnSpc>
                <a:spcPct val="150000"/>
              </a:lnSpc>
              <a:spcBef>
                <a:spcPct val="20000"/>
              </a:spcBef>
            </a:pPr>
            <a:r>
              <a:rPr lang="en-US" altLang="zh-CN" sz="2400" b="1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</a:rPr>
              <a:t>1.5. </a:t>
            </a:r>
            <a:r>
              <a:rPr lang="zh-CN" altLang="en-US" sz="2400" b="1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</a:rPr>
              <a:t>矩阵基础</a:t>
            </a:r>
            <a:endParaRPr lang="zh-CN" altLang="en-US" sz="3200" b="1" strike="noStrike" noProof="1">
              <a:effectLst>
                <a:outerShdw blurRad="38100" dist="38100" dir="2700000">
                  <a:srgbClr val="C0C0C0"/>
                </a:outerShdw>
              </a:effectLst>
              <a:latin typeface="Arial" panose="020B0604020202020204" pitchFamily="34" charset="0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4"/>
          <a:srcRect l="16956" t="12379" r="18745" b="32552"/>
          <a:stretch>
            <a:fillRect/>
          </a:stretch>
        </p:blipFill>
        <p:spPr>
          <a:xfrm>
            <a:off x="7945120" y="61404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3. </a:t>
            </a:r>
            <a:r>
              <a:rPr lang="zh-CN" altLang="en-US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运算符优先级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4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73ABCCD5-9B83-401B-8E1B-DFA81D07853B}"/>
              </a:ext>
            </a:extLst>
          </p:cNvPr>
          <p:cNvGraphicFramePr>
            <a:graphicFrameLocks noGrp="1"/>
          </p:cNvGraphicFramePr>
          <p:nvPr/>
        </p:nvGraphicFramePr>
        <p:xfrm>
          <a:off x="810260" y="1371654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63256765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2939846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优先级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符号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1739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最高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次幂</a:t>
                      </a:r>
                      <a:r>
                        <a:rPr lang="en-US" altLang="zh-CN" dirty="0"/>
                        <a:t>( ^ 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507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一元运算符</a:t>
                      </a:r>
                      <a:r>
                        <a:rPr lang="en-US" altLang="zh-CN" dirty="0"/>
                        <a:t>( + , - 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1352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乘</a:t>
                      </a:r>
                      <a:r>
                        <a:rPr lang="en-US" altLang="zh-CN" dirty="0"/>
                        <a:t>( * ); </a:t>
                      </a:r>
                      <a:r>
                        <a:rPr lang="zh-CN" altLang="en-US" dirty="0"/>
                        <a:t>除</a:t>
                      </a:r>
                      <a:r>
                        <a:rPr lang="en-US" altLang="zh-CN" dirty="0"/>
                        <a:t>( / 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862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最低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加</a:t>
                      </a:r>
                      <a:r>
                        <a:rPr lang="en-US" altLang="zh-CN" dirty="0"/>
                        <a:t>( + ); </a:t>
                      </a:r>
                      <a:r>
                        <a:rPr lang="zh-CN" altLang="en-US" dirty="0"/>
                        <a:t>减</a:t>
                      </a:r>
                      <a:r>
                        <a:rPr lang="en-US" altLang="zh-CN" dirty="0"/>
                        <a:t>( - 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435201"/>
                  </a:ext>
                </a:extLst>
              </a:tr>
            </a:tbl>
          </a:graphicData>
        </a:graphic>
      </p:graphicFrame>
      <p:sp>
        <p:nvSpPr>
          <p:cNvPr id="25" name="文本框 24">
            <a:extLst>
              <a:ext uri="{FF2B5EF4-FFF2-40B4-BE49-F238E27FC236}">
                <a16:creationId xmlns:a16="http://schemas.microsoft.com/office/drawing/2014/main" id="{2B0117E7-93D3-42D7-B6CA-671A9212B731}"/>
              </a:ext>
            </a:extLst>
          </p:cNvPr>
          <p:cNvSpPr txBox="1"/>
          <p:nvPr/>
        </p:nvSpPr>
        <p:spPr>
          <a:xfrm>
            <a:off x="685902" y="3470287"/>
            <a:ext cx="7772196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一元运算符的特殊使用：不仅仅提供了正负，还提供了</a:t>
            </a:r>
            <a:r>
              <a:rPr lang="zh-CN" altLang="en-US" dirty="0">
                <a:solidFill>
                  <a:srgbClr val="BC340A"/>
                </a:solidFill>
              </a:rPr>
              <a:t>快速转化方式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7D37D80-D9F2-41A4-8DFC-747CB39D0362}"/>
              </a:ext>
            </a:extLst>
          </p:cNvPr>
          <p:cNvSpPr txBox="1"/>
          <p:nvPr/>
        </p:nvSpPr>
        <p:spPr>
          <a:xfrm>
            <a:off x="798297" y="4343043"/>
            <a:ext cx="7772196" cy="1663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&gt;&gt; +’</a:t>
            </a:r>
            <a:r>
              <a:rPr lang="en-US" altLang="zh-CN" dirty="0" err="1"/>
              <a:t>abcd</a:t>
            </a:r>
            <a:r>
              <a:rPr lang="en-US" altLang="zh-CN" dirty="0"/>
              <a:t>’</a:t>
            </a:r>
          </a:p>
          <a:p>
            <a:pPr>
              <a:lnSpc>
                <a:spcPct val="200000"/>
              </a:lnSpc>
            </a:pPr>
            <a:r>
              <a:rPr lang="en-US" altLang="zh-CN" dirty="0" err="1"/>
              <a:t>ans</a:t>
            </a:r>
            <a:r>
              <a:rPr lang="en-US" altLang="zh-CN" dirty="0"/>
              <a:t> =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    97    98    99   100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6173423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445441"/>
          <p:cNvSpPr>
            <a:spLocks noGrp="1"/>
          </p:cNvSpPr>
          <p:nvPr>
            <p:ph type="ctrTitle" hasCustomPrompt="1"/>
          </p:nvPr>
        </p:nvSpPr>
        <p:spPr>
          <a:xfrm>
            <a:off x="936625" y="2674620"/>
            <a:ext cx="7271385" cy="1151255"/>
          </a:xfrm>
          <a:ln w="12700"/>
        </p:spPr>
        <p:txBody>
          <a:bodyPr vert="horz" wrap="square" lIns="90488" tIns="44450" rIns="90488" bIns="4445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pc="200" noProof="1">
                <a:latin typeface="Tahoma" panose="020B0604030504040204" pitchFamily="34" charset="0"/>
                <a:ea typeface="隶书" panose="02010509060101010101" pitchFamily="49" charset="-122"/>
              </a:rPr>
              <a:t>矩阵</a:t>
            </a:r>
            <a:r>
              <a:rPr kumimoji="0" lang="zh-CN" altLang="en-US" sz="4500" b="1" i="0" u="none" strike="noStrike" kern="1200" cap="none" spc="200" normalizeH="0" baseline="0" noProof="1">
                <a:solidFill>
                  <a:schemeClr val="accent1"/>
                </a:solidFill>
                <a:uFillTx/>
                <a:latin typeface="Tahoma" panose="020B0604030504040204" pitchFamily="34" charset="0"/>
                <a:ea typeface="隶书" panose="02010509060101010101" pitchFamily="49" charset="-122"/>
                <a:cs typeface="+mj-cs"/>
              </a:rPr>
              <a:t>基础</a:t>
            </a:r>
            <a:endParaRPr kumimoji="0" lang="en-US" altLang="zh-CN" sz="4500" b="1" i="0" u="none" strike="noStrike" kern="1200" cap="none" spc="200" normalizeH="0" baseline="0" noProof="1">
              <a:solidFill>
                <a:schemeClr val="accent1"/>
              </a:solidFill>
              <a:uFillTx/>
              <a:latin typeface="Tahoma" panose="020B0604030504040204" pitchFamily="34" charset="0"/>
              <a:ea typeface="隶书" panose="02010509060101010101" pitchFamily="49" charset="-122"/>
              <a:cs typeface="+mj-cs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4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01347345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1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. </a:t>
            </a:r>
            <a:r>
              <a:rPr lang="zh-CN" altLang="en-US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矩阵的重要性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4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5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3E2D3E9-ADA9-49B9-8BD1-C2A6EB3D3DCF}"/>
              </a:ext>
            </a:extLst>
          </p:cNvPr>
          <p:cNvSpPr txBox="1"/>
          <p:nvPr/>
        </p:nvSpPr>
        <p:spPr>
          <a:xfrm>
            <a:off x="609704" y="1176822"/>
            <a:ext cx="7772196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矩阵是</a:t>
            </a:r>
            <a:r>
              <a:rPr lang="en-US" altLang="zh-CN" dirty="0" err="1"/>
              <a:t>Matlab</a:t>
            </a:r>
            <a:r>
              <a:rPr lang="zh-CN" altLang="en-US" dirty="0"/>
              <a:t>永远的</a:t>
            </a:r>
            <a:r>
              <a:rPr lang="zh-CN" altLang="en-US" b="1" dirty="0">
                <a:solidFill>
                  <a:srgbClr val="C00000"/>
                </a:solidFill>
              </a:rPr>
              <a:t>核心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95DA9EA-E057-44E1-B098-54DB22081203}"/>
              </a:ext>
            </a:extLst>
          </p:cNvPr>
          <p:cNvSpPr txBox="1"/>
          <p:nvPr/>
        </p:nvSpPr>
        <p:spPr>
          <a:xfrm>
            <a:off x="609704" y="1853564"/>
            <a:ext cx="7772196" cy="1661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&gt;&gt; A=rand(10000); B=rand(10000);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&gt;&gt; tic; A.*B; toc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时间已过 </a:t>
            </a:r>
            <a:r>
              <a:rPr lang="en-US" altLang="zh-CN" dirty="0"/>
              <a:t>0.243604 </a:t>
            </a:r>
            <a:r>
              <a:rPr lang="zh-CN" altLang="en-US" dirty="0"/>
              <a:t>秒。</a:t>
            </a:r>
            <a:endParaRPr lang="zh-CN" altLang="en-US" dirty="0">
              <a:solidFill>
                <a:srgbClr val="BC340A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00A12F9-DD17-4FA6-90A0-B6CF3679BEC6}"/>
              </a:ext>
            </a:extLst>
          </p:cNvPr>
          <p:cNvSpPr txBox="1"/>
          <p:nvPr/>
        </p:nvSpPr>
        <p:spPr>
          <a:xfrm>
            <a:off x="609704" y="3442130"/>
            <a:ext cx="7772196" cy="1663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相同操作：</a:t>
            </a:r>
            <a:r>
              <a:rPr lang="en-US" altLang="zh-CN" dirty="0"/>
              <a:t>C++        0.476</a:t>
            </a:r>
            <a:r>
              <a:rPr lang="zh-CN" altLang="en-US" dirty="0"/>
              <a:t>秒</a:t>
            </a:r>
            <a:r>
              <a:rPr lang="en-US" altLang="zh-CN" dirty="0"/>
              <a:t>(</a:t>
            </a:r>
            <a:r>
              <a:rPr lang="zh-CN" altLang="en-US" dirty="0"/>
              <a:t>矩阵运算</a:t>
            </a:r>
            <a:r>
              <a:rPr lang="en-US" altLang="zh-CN" dirty="0"/>
              <a:t>Eigen</a:t>
            </a:r>
            <a:r>
              <a:rPr lang="zh-CN" altLang="en-US" dirty="0"/>
              <a:t>库</a:t>
            </a:r>
            <a:r>
              <a:rPr lang="en-US" altLang="zh-CN" dirty="0"/>
              <a:t>)</a:t>
            </a:r>
          </a:p>
          <a:p>
            <a:pPr>
              <a:lnSpc>
                <a:spcPct val="200000"/>
              </a:lnSpc>
            </a:pPr>
            <a:r>
              <a:rPr lang="en-US" altLang="zh-CN" dirty="0"/>
              <a:t>	   Python     1.261</a:t>
            </a:r>
            <a:r>
              <a:rPr lang="zh-CN" altLang="en-US" dirty="0"/>
              <a:t>秒</a:t>
            </a:r>
            <a:r>
              <a:rPr lang="en-US" altLang="zh-CN" dirty="0"/>
              <a:t>(</a:t>
            </a:r>
            <a:r>
              <a:rPr lang="zh-CN" altLang="en-US" dirty="0"/>
              <a:t>矩阵运算</a:t>
            </a:r>
            <a:r>
              <a:rPr lang="en-US" altLang="zh-CN" dirty="0" err="1"/>
              <a:t>Numpy</a:t>
            </a:r>
            <a:r>
              <a:rPr lang="zh-CN" altLang="en-US" dirty="0"/>
              <a:t>库</a:t>
            </a:r>
            <a:r>
              <a:rPr lang="en-US" altLang="zh-CN" dirty="0"/>
              <a:t>)</a:t>
            </a:r>
          </a:p>
          <a:p>
            <a:pPr>
              <a:lnSpc>
                <a:spcPct val="200000"/>
              </a:lnSpc>
            </a:pPr>
            <a:r>
              <a:rPr lang="en-US" altLang="zh-CN" dirty="0" err="1"/>
              <a:t>Matlab</a:t>
            </a:r>
            <a:r>
              <a:rPr lang="zh-CN" altLang="en-US" dirty="0"/>
              <a:t>通过建立特定平台进行大量的</a:t>
            </a:r>
            <a:r>
              <a:rPr lang="zh-CN" altLang="en-US" dirty="0">
                <a:solidFill>
                  <a:srgbClr val="C00000"/>
                </a:solidFill>
              </a:rPr>
              <a:t>硬件</a:t>
            </a:r>
            <a:r>
              <a:rPr lang="zh-CN" altLang="en-US" dirty="0"/>
              <a:t>针对性优化。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6F5AFD8-3844-44DD-88DE-4B8970FA0A3D}"/>
              </a:ext>
            </a:extLst>
          </p:cNvPr>
          <p:cNvSpPr txBox="1"/>
          <p:nvPr/>
        </p:nvSpPr>
        <p:spPr>
          <a:xfrm>
            <a:off x="604501" y="5125898"/>
            <a:ext cx="7772196" cy="55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GPU</a:t>
            </a:r>
            <a:r>
              <a:rPr lang="zh-CN" altLang="en-US" dirty="0"/>
              <a:t>优化</a:t>
            </a:r>
            <a:r>
              <a:rPr lang="en-US" altLang="zh-CN" dirty="0"/>
              <a:t>-</a:t>
            </a:r>
            <a:r>
              <a:rPr lang="zh-CN" altLang="en-US" dirty="0"/>
              <a:t>仅限于英伟达系：</a:t>
            </a:r>
            <a:r>
              <a:rPr lang="en-US" altLang="zh-CN" dirty="0" err="1"/>
              <a:t>gpuArray</a:t>
            </a:r>
            <a:r>
              <a:rPr lang="en-US" altLang="zh-CN" dirty="0"/>
              <a:t>( ); gather( )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8810109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2. 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创建</a:t>
            </a:r>
            <a:r>
              <a:rPr lang="zh-CN" altLang="en-US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向量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4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5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6330473-D020-4C77-8F62-DB51F4C256B4}"/>
              </a:ext>
            </a:extLst>
          </p:cNvPr>
          <p:cNvSpPr txBox="1"/>
          <p:nvPr/>
        </p:nvSpPr>
        <p:spPr>
          <a:xfrm>
            <a:off x="685902" y="1121351"/>
            <a:ext cx="5638652" cy="865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特殊的矩阵形式：</a:t>
            </a:r>
            <a:r>
              <a:rPr lang="zh-CN" altLang="en-US" dirty="0">
                <a:solidFill>
                  <a:srgbClr val="C00000"/>
                </a:solidFill>
              </a:rPr>
              <a:t>向量</a:t>
            </a:r>
            <a:r>
              <a:rPr lang="zh-CN" altLang="en-US" dirty="0"/>
              <a:t>。生成格式：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起始数据 </a:t>
            </a:r>
            <a:r>
              <a:rPr lang="en-US" altLang="zh-CN" dirty="0"/>
              <a:t>: </a:t>
            </a:r>
            <a:r>
              <a:rPr lang="zh-CN" altLang="en-US" dirty="0"/>
              <a:t>数据间隔</a:t>
            </a:r>
            <a:r>
              <a:rPr lang="en-US" altLang="zh-CN" dirty="0"/>
              <a:t>(</a:t>
            </a:r>
            <a:r>
              <a:rPr lang="zh-CN" altLang="en-US" dirty="0"/>
              <a:t>可省略，默认为</a:t>
            </a:r>
            <a:r>
              <a:rPr lang="en-US" altLang="zh-CN" dirty="0"/>
              <a:t>1) : </a:t>
            </a:r>
            <a:r>
              <a:rPr lang="zh-CN" altLang="en-US" dirty="0"/>
              <a:t>结束数据</a:t>
            </a:r>
            <a:endParaRPr lang="en-US" altLang="zh-CN" dirty="0">
              <a:solidFill>
                <a:srgbClr val="C00000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CC12C7-FC59-40E7-8E29-61281B96C746}"/>
              </a:ext>
            </a:extLst>
          </p:cNvPr>
          <p:cNvSpPr txBox="1"/>
          <p:nvPr/>
        </p:nvSpPr>
        <p:spPr>
          <a:xfrm>
            <a:off x="685902" y="2066735"/>
            <a:ext cx="2514534" cy="1697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1 : 100(</a:t>
            </a:r>
            <a:r>
              <a:rPr lang="zh-CN" altLang="en-US" dirty="0"/>
              <a:t>等价于</a:t>
            </a:r>
            <a:r>
              <a:rPr lang="en-US" altLang="zh-CN" dirty="0"/>
              <a:t>1:1:100)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1 : 2 : 100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100 : -1 : 1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1 : 1 : 100.7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FB611DB-F6A8-4574-946E-3A97BC012F37}"/>
              </a:ext>
            </a:extLst>
          </p:cNvPr>
          <p:cNvSpPr txBox="1"/>
          <p:nvPr/>
        </p:nvSpPr>
        <p:spPr>
          <a:xfrm>
            <a:off x="3202241" y="2077513"/>
            <a:ext cx="5792950" cy="1696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范围为</a:t>
            </a:r>
            <a:r>
              <a:rPr lang="en-US" altLang="zh-CN" dirty="0"/>
              <a:t>1</a:t>
            </a:r>
            <a:r>
              <a:rPr lang="zh-CN" altLang="en-US" dirty="0"/>
              <a:t>到</a:t>
            </a:r>
            <a:r>
              <a:rPr lang="en-US" altLang="zh-CN" dirty="0"/>
              <a:t>100</a:t>
            </a:r>
            <a:r>
              <a:rPr lang="zh-CN" altLang="en-US" dirty="0"/>
              <a:t>，间隔为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1×100</a:t>
            </a:r>
            <a:r>
              <a:rPr lang="zh-CN" altLang="en-US" dirty="0"/>
              <a:t>的向量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范围为</a:t>
            </a:r>
            <a:r>
              <a:rPr lang="en-US" altLang="zh-CN" dirty="0"/>
              <a:t>1</a:t>
            </a:r>
            <a:r>
              <a:rPr lang="zh-CN" altLang="en-US" dirty="0"/>
              <a:t>到</a:t>
            </a:r>
            <a:r>
              <a:rPr lang="en-US" altLang="zh-CN" dirty="0"/>
              <a:t>100</a:t>
            </a:r>
            <a:r>
              <a:rPr lang="zh-CN" altLang="en-US" dirty="0"/>
              <a:t>，间隔为</a:t>
            </a:r>
            <a:r>
              <a:rPr lang="en-US" altLang="zh-CN" dirty="0"/>
              <a:t>2</a:t>
            </a:r>
            <a:r>
              <a:rPr lang="zh-CN" altLang="en-US" dirty="0"/>
              <a:t>， </a:t>
            </a:r>
            <a:r>
              <a:rPr lang="en-US" altLang="zh-CN" dirty="0"/>
              <a:t>1×50</a:t>
            </a:r>
            <a:r>
              <a:rPr lang="zh-CN" altLang="en-US" dirty="0"/>
              <a:t>的向量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范围为</a:t>
            </a:r>
            <a:r>
              <a:rPr lang="en-US" altLang="zh-CN" dirty="0"/>
              <a:t>100</a:t>
            </a:r>
            <a:r>
              <a:rPr lang="zh-CN" altLang="en-US" dirty="0"/>
              <a:t>到</a:t>
            </a:r>
            <a:r>
              <a:rPr lang="en-US" altLang="zh-CN" dirty="0"/>
              <a:t>1</a:t>
            </a:r>
            <a:r>
              <a:rPr lang="zh-CN" altLang="en-US" dirty="0"/>
              <a:t>，间隔为</a:t>
            </a:r>
            <a:r>
              <a:rPr lang="en-US" altLang="zh-CN" dirty="0"/>
              <a:t>-1</a:t>
            </a:r>
            <a:r>
              <a:rPr lang="zh-CN" altLang="en-US" dirty="0"/>
              <a:t>， </a:t>
            </a:r>
            <a:r>
              <a:rPr lang="en-US" altLang="zh-CN" dirty="0"/>
              <a:t>1×100</a:t>
            </a:r>
            <a:r>
              <a:rPr lang="zh-CN" altLang="en-US" dirty="0"/>
              <a:t>的向量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范围为</a:t>
            </a:r>
            <a:r>
              <a:rPr lang="en-US" altLang="zh-CN" dirty="0"/>
              <a:t>1</a:t>
            </a:r>
            <a:r>
              <a:rPr lang="zh-CN" altLang="en-US" dirty="0"/>
              <a:t>到</a:t>
            </a:r>
            <a:r>
              <a:rPr lang="en-US" altLang="zh-CN" dirty="0"/>
              <a:t>100(</a:t>
            </a:r>
            <a:r>
              <a:rPr lang="zh-CN" altLang="en-US" dirty="0"/>
              <a:t>≤</a:t>
            </a:r>
            <a:r>
              <a:rPr lang="en-US" altLang="zh-CN" dirty="0"/>
              <a:t>100.7</a:t>
            </a:r>
            <a:r>
              <a:rPr lang="zh-CN" altLang="en-US" dirty="0"/>
              <a:t>的最大数</a:t>
            </a:r>
            <a:r>
              <a:rPr lang="en-US" altLang="zh-CN" dirty="0"/>
              <a:t>)</a:t>
            </a:r>
            <a:r>
              <a:rPr lang="zh-CN" altLang="en-US" dirty="0"/>
              <a:t>，</a:t>
            </a:r>
            <a:r>
              <a:rPr lang="en-US" altLang="zh-CN" dirty="0"/>
              <a:t>1×100</a:t>
            </a:r>
            <a:r>
              <a:rPr lang="zh-CN" altLang="en-US" dirty="0"/>
              <a:t>的向量</a:t>
            </a:r>
            <a:endParaRPr lang="en-US" altLang="zh-CN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A61A7DF-3702-4124-B669-D3981199DFEA}"/>
              </a:ext>
            </a:extLst>
          </p:cNvPr>
          <p:cNvSpPr txBox="1"/>
          <p:nvPr/>
        </p:nvSpPr>
        <p:spPr>
          <a:xfrm>
            <a:off x="676705" y="3841319"/>
            <a:ext cx="5638652" cy="44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特殊异常模式</a:t>
            </a:r>
            <a:r>
              <a:rPr lang="en-US" altLang="zh-CN" dirty="0"/>
              <a:t>(</a:t>
            </a:r>
            <a:r>
              <a:rPr lang="zh-CN" altLang="en-US" dirty="0">
                <a:solidFill>
                  <a:srgbClr val="C00000"/>
                </a:solidFill>
              </a:rPr>
              <a:t>三冒号表达式</a:t>
            </a:r>
            <a:r>
              <a:rPr lang="en-US" altLang="zh-CN" dirty="0"/>
              <a:t>)</a:t>
            </a:r>
            <a:r>
              <a:rPr lang="zh-CN" altLang="en-US" dirty="0"/>
              <a:t>  </a:t>
            </a:r>
            <a:r>
              <a:rPr lang="en-US" altLang="zh-CN" dirty="0"/>
              <a:t>A : B : C : D</a:t>
            </a:r>
            <a:endParaRPr lang="en-US" altLang="zh-CN" dirty="0">
              <a:solidFill>
                <a:srgbClr val="C0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7FF8E61-53F4-40D6-ADCD-D0B5029B7646}"/>
              </a:ext>
            </a:extLst>
          </p:cNvPr>
          <p:cNvSpPr txBox="1"/>
          <p:nvPr/>
        </p:nvSpPr>
        <p:spPr>
          <a:xfrm>
            <a:off x="676705" y="4280142"/>
            <a:ext cx="4934606" cy="12824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&gt;&gt;</a:t>
            </a:r>
            <a:r>
              <a:rPr lang="fr-FR" altLang="zh-CN" dirty="0"/>
              <a:t>1:2:4:5</a:t>
            </a:r>
          </a:p>
          <a:p>
            <a:pPr>
              <a:lnSpc>
                <a:spcPct val="150000"/>
              </a:lnSpc>
            </a:pPr>
            <a:r>
              <a:rPr lang="fr-FR" altLang="zh-CN" dirty="0"/>
              <a:t>ans =</a:t>
            </a:r>
          </a:p>
          <a:p>
            <a:pPr>
              <a:lnSpc>
                <a:spcPct val="150000"/>
              </a:lnSpc>
            </a:pPr>
            <a:r>
              <a:rPr lang="fr-FR" altLang="zh-CN" dirty="0"/>
              <a:t>     1     2     3     4     5</a:t>
            </a:r>
            <a:endParaRPr lang="en-US" altLang="zh-CN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8EEE135-BB93-4B30-832E-1023CDF8105B}"/>
              </a:ext>
            </a:extLst>
          </p:cNvPr>
          <p:cNvSpPr txBox="1"/>
          <p:nvPr/>
        </p:nvSpPr>
        <p:spPr>
          <a:xfrm>
            <a:off x="4694929" y="4212826"/>
            <a:ext cx="4934606" cy="1280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&gt;&gt;</a:t>
            </a:r>
            <a:r>
              <a:rPr lang="fr-FR" altLang="zh-CN" dirty="0"/>
              <a:t>2:-1:3:5</a:t>
            </a:r>
          </a:p>
          <a:p>
            <a:pPr>
              <a:lnSpc>
                <a:spcPct val="150000"/>
              </a:lnSpc>
            </a:pPr>
            <a:r>
              <a:rPr lang="fr-FR" altLang="zh-CN" dirty="0"/>
              <a:t>ans =</a:t>
            </a:r>
          </a:p>
          <a:p>
            <a:pPr>
              <a:lnSpc>
                <a:spcPct val="150000"/>
              </a:lnSpc>
            </a:pPr>
            <a:r>
              <a:rPr lang="fr-FR" altLang="zh-CN" dirty="0"/>
              <a:t>  </a:t>
            </a:r>
            <a:r>
              <a:rPr lang="zh-CN" altLang="fr-FR" dirty="0"/>
              <a:t>空的 </a:t>
            </a:r>
            <a:r>
              <a:rPr lang="fr-FR" altLang="zh-CN" dirty="0"/>
              <a:t>1×0 double </a:t>
            </a:r>
            <a:r>
              <a:rPr lang="zh-CN" altLang="fr-FR" dirty="0"/>
              <a:t>行向量</a:t>
            </a:r>
            <a:endParaRPr lang="en-US" altLang="zh-CN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A66125B-F43F-45DC-B381-E44D5E2A5843}"/>
              </a:ext>
            </a:extLst>
          </p:cNvPr>
          <p:cNvSpPr txBox="1"/>
          <p:nvPr/>
        </p:nvSpPr>
        <p:spPr>
          <a:xfrm>
            <a:off x="691056" y="5594955"/>
            <a:ext cx="5176344" cy="449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无用形式，但不会报错。</a:t>
            </a:r>
            <a:endParaRPr lang="en-US" altLang="zh-C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426344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2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3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. </a:t>
            </a:r>
            <a:r>
              <a:rPr lang="zh-CN" altLang="en-US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赋值方法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4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F19E25E-F8CF-415F-8B1D-F3F210E20CA3}"/>
              </a:ext>
            </a:extLst>
          </p:cNvPr>
          <p:cNvSpPr txBox="1"/>
          <p:nvPr/>
        </p:nvSpPr>
        <p:spPr>
          <a:xfrm>
            <a:off x="685834" y="1276433"/>
            <a:ext cx="2590732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[3.4]</a:t>
            </a:r>
          </a:p>
          <a:p>
            <a:endParaRPr lang="en-US" altLang="zh-CN" dirty="0"/>
          </a:p>
          <a:p>
            <a:r>
              <a:rPr lang="en-US" altLang="zh-CN" dirty="0"/>
              <a:t>[1.0, 2.0, 3.0]</a:t>
            </a:r>
          </a:p>
          <a:p>
            <a:endParaRPr lang="en-US" altLang="zh-CN" dirty="0"/>
          </a:p>
          <a:p>
            <a:r>
              <a:rPr lang="en-US" altLang="zh-CN" dirty="0"/>
              <a:t>[1.0 2.0 3.0]</a:t>
            </a:r>
          </a:p>
          <a:p>
            <a:endParaRPr lang="en-US" altLang="zh-CN" dirty="0"/>
          </a:p>
          <a:p>
            <a:r>
              <a:rPr lang="en-US" altLang="zh-CN" dirty="0"/>
              <a:t>[1.0; 2.0; 3.0]</a:t>
            </a:r>
          </a:p>
          <a:p>
            <a:endParaRPr lang="en-US" altLang="zh-CN" dirty="0"/>
          </a:p>
          <a:p>
            <a:endParaRPr lang="en-US" altLang="zh-CN" sz="500" dirty="0"/>
          </a:p>
          <a:p>
            <a:r>
              <a:rPr lang="en-US" altLang="zh-CN" dirty="0"/>
              <a:t>[1, 2, 3; 4, 5, 6]</a:t>
            </a:r>
          </a:p>
          <a:p>
            <a:endParaRPr lang="en-US" altLang="zh-CN" sz="1200" dirty="0"/>
          </a:p>
          <a:p>
            <a:endParaRPr lang="en-US" altLang="zh-CN" sz="900" dirty="0"/>
          </a:p>
          <a:p>
            <a:r>
              <a:rPr lang="en-US" altLang="zh-CN" dirty="0"/>
              <a:t>[1, 2, 3</a:t>
            </a:r>
          </a:p>
          <a:p>
            <a:r>
              <a:rPr lang="en-US" altLang="zh-CN" dirty="0"/>
              <a:t> 4, 5, 6]</a:t>
            </a:r>
            <a:endParaRPr lang="zh-CN" altLang="en-US" dirty="0"/>
          </a:p>
          <a:p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94B0B39D-701C-454B-9567-78E87BFBE6F0}"/>
                  </a:ext>
                </a:extLst>
              </p:cNvPr>
              <p:cNvSpPr txBox="1"/>
              <p:nvPr/>
            </p:nvSpPr>
            <p:spPr>
              <a:xfrm>
                <a:off x="3200436" y="1270658"/>
                <a:ext cx="4934606" cy="40632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dirty="0"/>
                  <a:t>创建了值为</a:t>
                </a:r>
                <a:r>
                  <a:rPr lang="en-US" altLang="zh-CN" dirty="0"/>
                  <a:t>3.4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乘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矩阵</a:t>
                </a:r>
                <a:r>
                  <a:rPr lang="en-US" altLang="zh-CN" dirty="0"/>
                  <a:t>(</a:t>
                </a:r>
                <a:r>
                  <a:rPr lang="zh-CN" altLang="en-US" dirty="0"/>
                  <a:t>标量</a:t>
                </a:r>
                <a:r>
                  <a:rPr lang="en-US" altLang="zh-CN" dirty="0"/>
                  <a:t>)</a:t>
                </a:r>
              </a:p>
              <a:p>
                <a:endParaRPr lang="en-US" altLang="zh-CN" dirty="0"/>
              </a:p>
              <a:p>
                <a:r>
                  <a:rPr lang="zh-CN" altLang="en-US" dirty="0"/>
                  <a:t>创建了值为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[1 2 3]</m:t>
                    </m:r>
                  </m:oMath>
                </a14:m>
                <a:r>
                  <a:rPr lang="zh-CN" altLang="en-US" dirty="0"/>
                  <a:t>的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乘</a:t>
                </a:r>
                <a:r>
                  <a:rPr lang="en-US" altLang="zh-CN" dirty="0"/>
                  <a:t>3</a:t>
                </a:r>
                <a:r>
                  <a:rPr lang="zh-CN" altLang="en-US" dirty="0"/>
                  <a:t>矩阵</a:t>
                </a:r>
                <a:r>
                  <a:rPr lang="en-US" altLang="zh-CN" dirty="0"/>
                  <a:t>(</a:t>
                </a:r>
                <a:r>
                  <a:rPr lang="zh-CN" altLang="en-US" dirty="0"/>
                  <a:t>行向量</a:t>
                </a:r>
                <a:r>
                  <a:rPr lang="en-US" altLang="zh-CN" dirty="0"/>
                  <a:t>)</a:t>
                </a:r>
              </a:p>
              <a:p>
                <a:endParaRPr lang="en-US" altLang="zh-CN" dirty="0"/>
              </a:p>
              <a:p>
                <a:r>
                  <a:rPr lang="zh-CN" altLang="en-US" dirty="0"/>
                  <a:t>创建了值为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[1 2 3]</m:t>
                    </m:r>
                  </m:oMath>
                </a14:m>
                <a:r>
                  <a:rPr lang="zh-CN" altLang="en-US" dirty="0"/>
                  <a:t>的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乘</a:t>
                </a:r>
                <a:r>
                  <a:rPr lang="en-US" altLang="zh-CN" dirty="0"/>
                  <a:t>3</a:t>
                </a:r>
                <a:r>
                  <a:rPr lang="zh-CN" altLang="en-US" dirty="0"/>
                  <a:t>矩阵</a:t>
                </a:r>
                <a:r>
                  <a:rPr lang="en-US" altLang="zh-CN" dirty="0"/>
                  <a:t>(</a:t>
                </a:r>
                <a:r>
                  <a:rPr lang="zh-CN" altLang="en-US" dirty="0"/>
                  <a:t>行向量</a:t>
                </a:r>
                <a:r>
                  <a:rPr lang="en-US" altLang="zh-CN" dirty="0"/>
                  <a:t>)</a:t>
                </a:r>
              </a:p>
              <a:p>
                <a:endParaRPr lang="en-US" altLang="zh-CN" dirty="0"/>
              </a:p>
              <a:p>
                <a:r>
                  <a:rPr lang="zh-CN" altLang="en-US" dirty="0"/>
                  <a:t>创建了值为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[1 2 3]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zh-CN" altLang="en-US" dirty="0"/>
                  <a:t>的</a:t>
                </a:r>
                <a:r>
                  <a:rPr lang="en-US" altLang="zh-CN" dirty="0"/>
                  <a:t>3</a:t>
                </a:r>
                <a:r>
                  <a:rPr lang="zh-CN" altLang="en-US" dirty="0"/>
                  <a:t>乘</a:t>
                </a:r>
                <a:r>
                  <a:rPr lang="en-US" altLang="zh-CN" dirty="0"/>
                  <a:t>1</a:t>
                </a:r>
                <a:r>
                  <a:rPr lang="zh-CN" altLang="en-US" dirty="0"/>
                  <a:t>矩阵</a:t>
                </a:r>
                <a:r>
                  <a:rPr lang="en-US" altLang="zh-CN" dirty="0"/>
                  <a:t>(</a:t>
                </a:r>
                <a:r>
                  <a:rPr lang="zh-CN" altLang="en-US" dirty="0"/>
                  <a:t>列向量</a:t>
                </a:r>
                <a:r>
                  <a:rPr lang="en-US" altLang="zh-CN" dirty="0"/>
                  <a:t>)</a:t>
                </a:r>
              </a:p>
              <a:p>
                <a:endParaRPr lang="en-US" altLang="zh-CN" dirty="0"/>
              </a:p>
              <a:p>
                <a:r>
                  <a:rPr lang="zh-CN" altLang="en-US" dirty="0"/>
                  <a:t>创建了值为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zh-CN" altLang="en-US" dirty="0"/>
                  <a:t>的</a:t>
                </a:r>
                <a:r>
                  <a:rPr lang="en-US" altLang="zh-CN" dirty="0"/>
                  <a:t>2</a:t>
                </a:r>
                <a:r>
                  <a:rPr lang="zh-CN" altLang="en-US" dirty="0"/>
                  <a:t>乘</a:t>
                </a:r>
                <a:r>
                  <a:rPr lang="en-US" altLang="zh-CN" dirty="0"/>
                  <a:t>3</a:t>
                </a:r>
                <a:r>
                  <a:rPr lang="zh-CN" altLang="en-US" dirty="0"/>
                  <a:t>矩阵</a:t>
                </a:r>
                <a:endParaRPr lang="en-US" altLang="zh-CN" dirty="0"/>
              </a:p>
              <a:p>
                <a:endParaRPr lang="en-US" altLang="zh-CN" dirty="0"/>
              </a:p>
              <a:p>
                <a:r>
                  <a:rPr lang="zh-CN" altLang="en-US" dirty="0"/>
                  <a:t>创建了值为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zh-CN" altLang="en-US" dirty="0"/>
                  <a:t>的</a:t>
                </a:r>
                <a:r>
                  <a:rPr lang="en-US" altLang="zh-CN" dirty="0"/>
                  <a:t>2</a:t>
                </a:r>
                <a:r>
                  <a:rPr lang="zh-CN" altLang="en-US" dirty="0"/>
                  <a:t>乘</a:t>
                </a:r>
                <a:r>
                  <a:rPr lang="en-US" altLang="zh-CN" dirty="0"/>
                  <a:t>3</a:t>
                </a:r>
                <a:r>
                  <a:rPr lang="zh-CN" altLang="en-US" dirty="0"/>
                  <a:t>矩阵</a:t>
                </a:r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94B0B39D-701C-454B-9567-78E87BFBE6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0436" y="1270658"/>
                <a:ext cx="4934606" cy="4063292"/>
              </a:xfrm>
              <a:prstGeom prst="rect">
                <a:avLst/>
              </a:prstGeom>
              <a:blipFill>
                <a:blip r:embed="rId5"/>
                <a:stretch>
                  <a:fillRect l="-989" t="-9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本框 12">
            <a:extLst>
              <a:ext uri="{FF2B5EF4-FFF2-40B4-BE49-F238E27FC236}">
                <a16:creationId xmlns:a16="http://schemas.microsoft.com/office/drawing/2014/main" id="{F49DFB3B-7581-4236-9EAE-7CA14FF57178}"/>
              </a:ext>
            </a:extLst>
          </p:cNvPr>
          <p:cNvSpPr txBox="1"/>
          <p:nvPr/>
        </p:nvSpPr>
        <p:spPr>
          <a:xfrm>
            <a:off x="5181894" y="5360744"/>
            <a:ext cx="3373120" cy="4514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/>
              <a:t>*</a:t>
            </a:r>
            <a:r>
              <a:rPr lang="zh-CN" altLang="en-US" b="1" dirty="0"/>
              <a:t>注意串联维度的一致性</a:t>
            </a:r>
            <a:endParaRPr lang="en-US" altLang="zh-CN" b="1" dirty="0">
              <a:solidFill>
                <a:srgbClr val="C0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DE19B1B-A6B6-47E8-8D88-1680A2F60375}"/>
              </a:ext>
            </a:extLst>
          </p:cNvPr>
          <p:cNvSpPr txBox="1"/>
          <p:nvPr/>
        </p:nvSpPr>
        <p:spPr>
          <a:xfrm>
            <a:off x="804500" y="5152995"/>
            <a:ext cx="4072292" cy="8669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采用</a:t>
            </a:r>
            <a:r>
              <a:rPr lang="zh-CN" altLang="en-US" dirty="0">
                <a:solidFill>
                  <a:srgbClr val="C00000"/>
                </a:solidFill>
              </a:rPr>
              <a:t>逗号或空格</a:t>
            </a:r>
            <a:r>
              <a:rPr lang="zh-CN" altLang="en-US" dirty="0"/>
              <a:t>来分割</a:t>
            </a:r>
            <a:r>
              <a:rPr lang="zh-CN" altLang="en-US" dirty="0">
                <a:solidFill>
                  <a:srgbClr val="C00000"/>
                </a:solidFill>
              </a:rPr>
              <a:t>行元素</a:t>
            </a:r>
            <a:endParaRPr lang="en-US" altLang="zh-CN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/>
              <a:t>采用</a:t>
            </a:r>
            <a:r>
              <a:rPr lang="zh-CN" altLang="en-US" dirty="0">
                <a:solidFill>
                  <a:srgbClr val="C00000"/>
                </a:solidFill>
              </a:rPr>
              <a:t>分号或换行</a:t>
            </a:r>
            <a:r>
              <a:rPr lang="zh-CN" altLang="en-US" dirty="0"/>
              <a:t>来分割</a:t>
            </a:r>
            <a:r>
              <a:rPr lang="zh-CN" altLang="en-US" dirty="0">
                <a:solidFill>
                  <a:srgbClr val="C00000"/>
                </a:solidFill>
              </a:rPr>
              <a:t>列元素</a:t>
            </a:r>
            <a:endParaRPr lang="en-US" altLang="zh-CN" dirty="0">
              <a:solidFill>
                <a:srgbClr val="C0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47354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152276" y="355282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4. 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矩阵快速创建方法</a:t>
            </a: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4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5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488C070-AEC4-4E35-A31A-F8EB6C4EC093}"/>
              </a:ext>
            </a:extLst>
          </p:cNvPr>
          <p:cNvGrpSpPr/>
          <p:nvPr/>
        </p:nvGrpSpPr>
        <p:grpSpPr>
          <a:xfrm>
            <a:off x="990694" y="1447852"/>
            <a:ext cx="4952870" cy="369332"/>
            <a:chOff x="990694" y="1668897"/>
            <a:chExt cx="4952870" cy="369332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0CCCF0DC-0FCE-460F-9B41-AD1B1B509E9F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创建</a:t>
              </a:r>
              <a:r>
                <a:rPr lang="en-US" altLang="zh-CN" dirty="0" err="1"/>
                <a:t>m×n</a:t>
              </a:r>
              <a:r>
                <a:rPr lang="zh-CN" altLang="en-US" dirty="0"/>
                <a:t>零矩阵</a:t>
              </a:r>
              <a:endParaRPr lang="en-US" altLang="zh-CN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630C8BD7-E51B-44B6-9F8F-B5834188F5DC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zeros(m, n)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C4FB991-5ACB-49A6-B7F1-D0BCDFC32802}"/>
              </a:ext>
            </a:extLst>
          </p:cNvPr>
          <p:cNvGrpSpPr/>
          <p:nvPr/>
        </p:nvGrpSpPr>
        <p:grpSpPr>
          <a:xfrm>
            <a:off x="990694" y="2061446"/>
            <a:ext cx="4952870" cy="369332"/>
            <a:chOff x="990694" y="1668897"/>
            <a:chExt cx="4952870" cy="369332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2F953754-FDBA-4773-AE4D-ACB8BD72F800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创建</a:t>
              </a:r>
              <a:r>
                <a:rPr lang="en-US" altLang="zh-CN" dirty="0" err="1"/>
                <a:t>m×n</a:t>
              </a:r>
              <a:r>
                <a:rPr lang="zh-CN" altLang="en-US" dirty="0"/>
                <a:t>一矩阵</a:t>
              </a:r>
              <a:endParaRPr lang="en-US" altLang="zh-CN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195B919-0F6E-43F9-84FE-A3F857C5A98B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ones(m, n)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71F5587-94E3-4249-8F0E-219A38770EF0}"/>
              </a:ext>
            </a:extLst>
          </p:cNvPr>
          <p:cNvGrpSpPr/>
          <p:nvPr/>
        </p:nvGrpSpPr>
        <p:grpSpPr>
          <a:xfrm>
            <a:off x="990694" y="2675040"/>
            <a:ext cx="4952870" cy="369332"/>
            <a:chOff x="990694" y="1668897"/>
            <a:chExt cx="4952870" cy="369332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F22B76A7-05E5-4814-9882-E628D2277211}"/>
                </a:ext>
              </a:extLst>
            </p:cNvPr>
            <p:cNvSpPr txBox="1"/>
            <p:nvPr/>
          </p:nvSpPr>
          <p:spPr>
            <a:xfrm>
              <a:off x="990694" y="1668897"/>
              <a:ext cx="266693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创建</a:t>
              </a:r>
              <a:r>
                <a:rPr lang="en-US" altLang="zh-CN" dirty="0" err="1"/>
                <a:t>m×n</a:t>
              </a:r>
              <a:r>
                <a:rPr lang="en-US" altLang="zh-CN" dirty="0"/>
                <a:t> (</a:t>
              </a:r>
              <a:r>
                <a:rPr lang="zh-CN" altLang="en-US" dirty="0"/>
                <a:t>伪</a:t>
              </a:r>
              <a:r>
                <a:rPr lang="en-US" altLang="zh-CN" dirty="0"/>
                <a:t>)</a:t>
              </a:r>
              <a:r>
                <a:rPr lang="zh-CN" altLang="en-US" dirty="0"/>
                <a:t>单位矩阵</a:t>
              </a:r>
              <a:endParaRPr lang="en-US" altLang="zh-CN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56E0454-3BFB-48E8-A45C-5570E080043D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eye(m, n)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738D1808-CA37-4505-8BCC-3E85F8927A4E}"/>
              </a:ext>
            </a:extLst>
          </p:cNvPr>
          <p:cNvGrpSpPr/>
          <p:nvPr/>
        </p:nvGrpSpPr>
        <p:grpSpPr>
          <a:xfrm>
            <a:off x="990694" y="3288634"/>
            <a:ext cx="4952870" cy="369332"/>
            <a:chOff x="990694" y="1668897"/>
            <a:chExt cx="4952870" cy="369332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193F80C0-0433-4C36-B610-B81BA28669B3}"/>
                </a:ext>
              </a:extLst>
            </p:cNvPr>
            <p:cNvSpPr txBox="1"/>
            <p:nvPr/>
          </p:nvSpPr>
          <p:spPr>
            <a:xfrm>
              <a:off x="990694" y="1668897"/>
              <a:ext cx="266693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创建</a:t>
              </a:r>
              <a:r>
                <a:rPr lang="en-US" altLang="zh-CN" dirty="0" err="1"/>
                <a:t>n×n</a:t>
              </a:r>
              <a:r>
                <a:rPr lang="en-US" altLang="zh-CN" dirty="0"/>
                <a:t> </a:t>
              </a:r>
              <a:r>
                <a:rPr lang="zh-CN" altLang="en-US" dirty="0"/>
                <a:t>幻方矩阵</a:t>
              </a:r>
              <a:endParaRPr lang="en-US" altLang="zh-CN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8011AB50-FF1C-43F0-A50F-0575A3450AB9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magic(n)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BDDDB13A-8713-419B-A4C2-409C4F2EF5DD}"/>
              </a:ext>
            </a:extLst>
          </p:cNvPr>
          <p:cNvGrpSpPr/>
          <p:nvPr/>
        </p:nvGrpSpPr>
        <p:grpSpPr>
          <a:xfrm>
            <a:off x="990694" y="3902228"/>
            <a:ext cx="6019642" cy="369332"/>
            <a:chOff x="990694" y="1668897"/>
            <a:chExt cx="6019642" cy="369332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F7CAF76-926B-48CF-B4D8-76F47D3EE0A3}"/>
                </a:ext>
              </a:extLst>
            </p:cNvPr>
            <p:cNvSpPr txBox="1"/>
            <p:nvPr/>
          </p:nvSpPr>
          <p:spPr>
            <a:xfrm>
              <a:off x="990694" y="1668897"/>
              <a:ext cx="266693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创建</a:t>
              </a:r>
              <a:r>
                <a:rPr lang="en-US" altLang="zh-CN" dirty="0" err="1"/>
                <a:t>m×n</a:t>
              </a:r>
              <a:r>
                <a:rPr lang="en-US" altLang="zh-CN" dirty="0"/>
                <a:t> </a:t>
              </a:r>
              <a:r>
                <a:rPr lang="zh-CN" altLang="en-US" dirty="0"/>
                <a:t>随机矩阵</a:t>
              </a:r>
              <a:endParaRPr lang="en-US" altLang="zh-CN" dirty="0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2E91C0C-CE80-49F1-ACCC-6B75AF981FCB}"/>
                </a:ext>
              </a:extLst>
            </p:cNvPr>
            <p:cNvSpPr txBox="1"/>
            <p:nvPr/>
          </p:nvSpPr>
          <p:spPr>
            <a:xfrm>
              <a:off x="4191010" y="1668897"/>
              <a:ext cx="281932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rand(m, n)/ </a:t>
              </a:r>
              <a:r>
                <a:rPr lang="en-US" altLang="zh-CN" dirty="0" err="1"/>
                <a:t>randn</a:t>
              </a:r>
              <a:r>
                <a:rPr lang="en-US" altLang="zh-CN" dirty="0"/>
                <a:t>(m, n)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5EA23F61-E2C7-47DC-A27D-0BE0832AEDB7}"/>
              </a:ext>
            </a:extLst>
          </p:cNvPr>
          <p:cNvGrpSpPr/>
          <p:nvPr/>
        </p:nvGrpSpPr>
        <p:grpSpPr>
          <a:xfrm>
            <a:off x="990694" y="4515822"/>
            <a:ext cx="6019642" cy="369332"/>
            <a:chOff x="990694" y="1668897"/>
            <a:chExt cx="6019642" cy="369332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0AF10E2A-2F1E-4DCC-86D5-BFD5B858021B}"/>
                </a:ext>
              </a:extLst>
            </p:cNvPr>
            <p:cNvSpPr txBox="1"/>
            <p:nvPr/>
          </p:nvSpPr>
          <p:spPr>
            <a:xfrm>
              <a:off x="990694" y="1668897"/>
              <a:ext cx="266693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创建基矩阵</a:t>
              </a:r>
              <a:endParaRPr lang="en-US" altLang="zh-CN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F47DCB9C-514D-4B1B-8407-03F4CF541E6F}"/>
                </a:ext>
              </a:extLst>
            </p:cNvPr>
            <p:cNvSpPr txBox="1"/>
            <p:nvPr/>
          </p:nvSpPr>
          <p:spPr>
            <a:xfrm>
              <a:off x="4191010" y="1668897"/>
              <a:ext cx="281932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meshgrid</a:t>
              </a:r>
              <a:r>
                <a:rPr lang="en-US" altLang="zh-CN" dirty="0"/>
                <a:t>(L, H)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76BDA741-A901-48B7-B9DB-146E152D56BC}"/>
              </a:ext>
            </a:extLst>
          </p:cNvPr>
          <p:cNvGrpSpPr/>
          <p:nvPr/>
        </p:nvGrpSpPr>
        <p:grpSpPr>
          <a:xfrm>
            <a:off x="990694" y="5129415"/>
            <a:ext cx="6019642" cy="369332"/>
            <a:chOff x="990694" y="1668897"/>
            <a:chExt cx="6019642" cy="369332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78A810C9-226D-4BF5-BF86-4D634D6D471C}"/>
                </a:ext>
              </a:extLst>
            </p:cNvPr>
            <p:cNvSpPr txBox="1"/>
            <p:nvPr/>
          </p:nvSpPr>
          <p:spPr>
            <a:xfrm>
              <a:off x="990694" y="1668897"/>
              <a:ext cx="281932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将当前矩阵</a:t>
              </a:r>
              <a:r>
                <a:rPr lang="en-US" altLang="zh-CN" dirty="0"/>
                <a:t>A</a:t>
              </a:r>
              <a:r>
                <a:rPr lang="zh-CN" altLang="en-US" dirty="0"/>
                <a:t>扩充</a:t>
              </a:r>
              <a:r>
                <a:rPr lang="en-US" altLang="zh-CN" dirty="0" err="1"/>
                <a:t>m×n</a:t>
              </a:r>
              <a:r>
                <a:rPr lang="en-US" altLang="zh-CN" dirty="0"/>
                <a:t> </a:t>
              </a:r>
              <a:r>
                <a:rPr lang="zh-CN" altLang="en-US" dirty="0"/>
                <a:t>倍</a:t>
              </a:r>
              <a:endParaRPr lang="en-US" altLang="zh-CN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DC50F205-39B9-43BB-9CA6-719D9A70481A}"/>
                </a:ext>
              </a:extLst>
            </p:cNvPr>
            <p:cNvSpPr txBox="1"/>
            <p:nvPr/>
          </p:nvSpPr>
          <p:spPr>
            <a:xfrm>
              <a:off x="4191010" y="1668897"/>
              <a:ext cx="281932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repmat</a:t>
              </a:r>
              <a:r>
                <a:rPr lang="en-US" altLang="zh-CN" dirty="0"/>
                <a:t>(A, m, n)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7994093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529598" y="355282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5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. 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矩阵运算模式</a:t>
            </a: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4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117DC2B-5292-446A-A137-4DDBE48F38C9}"/>
              </a:ext>
            </a:extLst>
          </p:cNvPr>
          <p:cNvGrpSpPr/>
          <p:nvPr/>
        </p:nvGrpSpPr>
        <p:grpSpPr>
          <a:xfrm>
            <a:off x="990694" y="1555627"/>
            <a:ext cx="4952870" cy="369332"/>
            <a:chOff x="990694" y="1668897"/>
            <a:chExt cx="4952870" cy="369332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26A815EA-E4CA-4376-A45A-C3128CA48923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矩阵相乘</a:t>
              </a:r>
              <a:endParaRPr lang="en-US" altLang="zh-CN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0C77396-99BD-460F-A5A8-E3BAAF2AAAAD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A*B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D7812C48-72A8-4A9A-A225-735FDB1260EA}"/>
              </a:ext>
            </a:extLst>
          </p:cNvPr>
          <p:cNvGrpSpPr/>
          <p:nvPr/>
        </p:nvGrpSpPr>
        <p:grpSpPr>
          <a:xfrm>
            <a:off x="990694" y="2127018"/>
            <a:ext cx="5600552" cy="369332"/>
            <a:chOff x="990694" y="1668897"/>
            <a:chExt cx="5600552" cy="369332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D3F140BD-37AF-4762-A8A6-1376AD79BF66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矩阵右除</a:t>
              </a:r>
              <a:endParaRPr lang="en-US" altLang="zh-CN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A86C605-99BC-4C0E-95A6-6A20478F3DF5}"/>
                </a:ext>
              </a:extLst>
            </p:cNvPr>
            <p:cNvSpPr txBox="1"/>
            <p:nvPr/>
          </p:nvSpPr>
          <p:spPr>
            <a:xfrm>
              <a:off x="4191010" y="1668897"/>
              <a:ext cx="24002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A/B </a:t>
              </a:r>
              <a:r>
                <a:rPr lang="zh-CN" altLang="en-US" dirty="0"/>
                <a:t>等价 </a:t>
              </a:r>
              <a:r>
                <a:rPr lang="en-US" altLang="zh-CN" dirty="0"/>
                <a:t>A</a:t>
              </a:r>
              <a:r>
                <a:rPr lang="zh-CN" altLang="en-US" dirty="0"/>
                <a:t>乘</a:t>
              </a:r>
              <a:r>
                <a:rPr lang="en-US" altLang="zh-CN" dirty="0"/>
                <a:t>B</a:t>
              </a:r>
              <a:r>
                <a:rPr lang="zh-CN" altLang="en-US" dirty="0"/>
                <a:t>的逆</a:t>
              </a:r>
              <a:endParaRPr lang="en-US" altLang="zh-CN" dirty="0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EBF24E2-45FD-4BB3-B46F-A42FC612D895}"/>
              </a:ext>
            </a:extLst>
          </p:cNvPr>
          <p:cNvGrpSpPr/>
          <p:nvPr/>
        </p:nvGrpSpPr>
        <p:grpSpPr>
          <a:xfrm>
            <a:off x="990694" y="2722121"/>
            <a:ext cx="5600552" cy="369332"/>
            <a:chOff x="990694" y="1668897"/>
            <a:chExt cx="5600552" cy="369332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AD0F8B22-3159-4BCD-9DC9-A78D8FA9C635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矩阵左除</a:t>
              </a:r>
              <a:endParaRPr lang="en-US" altLang="zh-CN" dirty="0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219F9D67-AA5F-4CA3-B7FA-2E65470CADF2}"/>
                </a:ext>
              </a:extLst>
            </p:cNvPr>
            <p:cNvSpPr txBox="1"/>
            <p:nvPr/>
          </p:nvSpPr>
          <p:spPr>
            <a:xfrm>
              <a:off x="4191009" y="1668897"/>
              <a:ext cx="240023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A\B </a:t>
              </a:r>
              <a:r>
                <a:rPr lang="zh-CN" altLang="en-US" dirty="0"/>
                <a:t>等价</a:t>
              </a:r>
              <a:r>
                <a:rPr lang="en-US" altLang="zh-CN" dirty="0"/>
                <a:t>A</a:t>
              </a:r>
              <a:r>
                <a:rPr lang="zh-CN" altLang="en-US" dirty="0"/>
                <a:t>的逆乘</a:t>
              </a:r>
              <a:r>
                <a:rPr lang="en-US" altLang="zh-CN" dirty="0"/>
                <a:t>B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3BEBB40B-7CFF-41D4-ACB3-53DECE571248}"/>
              </a:ext>
            </a:extLst>
          </p:cNvPr>
          <p:cNvGrpSpPr/>
          <p:nvPr/>
        </p:nvGrpSpPr>
        <p:grpSpPr>
          <a:xfrm>
            <a:off x="990694" y="3359202"/>
            <a:ext cx="4952870" cy="369332"/>
            <a:chOff x="990694" y="1668897"/>
            <a:chExt cx="4952870" cy="369332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BEB8F3BF-8851-4E6E-B082-3B833AD4BBF2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矩阵数乘</a:t>
              </a:r>
              <a:endParaRPr lang="en-US" altLang="zh-CN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A45C4A6-7A84-4812-9C51-EF290B5190C2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A.*B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7F3DD224-4E81-4838-93D1-614AC74745A1}"/>
              </a:ext>
            </a:extLst>
          </p:cNvPr>
          <p:cNvGrpSpPr/>
          <p:nvPr/>
        </p:nvGrpSpPr>
        <p:grpSpPr>
          <a:xfrm>
            <a:off x="990694" y="3930593"/>
            <a:ext cx="5600552" cy="369332"/>
            <a:chOff x="990694" y="1668897"/>
            <a:chExt cx="5600552" cy="369332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351E535F-AA81-440C-B5AB-B36F7E4E5BA6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矩阵右除</a:t>
              </a:r>
              <a:endParaRPr lang="en-US" altLang="zh-CN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D340A818-DD05-448C-BBF9-6453CF87F3E6}"/>
                </a:ext>
              </a:extLst>
            </p:cNvPr>
            <p:cNvSpPr txBox="1"/>
            <p:nvPr/>
          </p:nvSpPr>
          <p:spPr>
            <a:xfrm>
              <a:off x="4191010" y="1668897"/>
              <a:ext cx="24002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A./B </a:t>
              </a:r>
              <a:r>
                <a:rPr lang="zh-CN" altLang="en-US" dirty="0"/>
                <a:t>等价 </a:t>
              </a:r>
              <a:r>
                <a:rPr lang="en-US" altLang="zh-CN" dirty="0"/>
                <a:t>A </a:t>
              </a:r>
              <a:r>
                <a:rPr lang="zh-CN" altLang="en-US" dirty="0"/>
                <a:t>除以 </a:t>
              </a:r>
              <a:r>
                <a:rPr lang="en-US" altLang="zh-CN" dirty="0"/>
                <a:t>B 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7CDE0CB3-654F-4A70-8534-2AF62A96051D}"/>
              </a:ext>
            </a:extLst>
          </p:cNvPr>
          <p:cNvGrpSpPr/>
          <p:nvPr/>
        </p:nvGrpSpPr>
        <p:grpSpPr>
          <a:xfrm>
            <a:off x="990694" y="4525696"/>
            <a:ext cx="5600552" cy="369332"/>
            <a:chOff x="990694" y="1668897"/>
            <a:chExt cx="5600552" cy="369332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FF9DF0D0-F382-4269-86A5-87DF77AD22D4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矩阵左除</a:t>
              </a:r>
              <a:endParaRPr lang="en-US" altLang="zh-CN" dirty="0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B12ECDD5-51BB-4335-A1EA-3E456E5AEAF9}"/>
                </a:ext>
              </a:extLst>
            </p:cNvPr>
            <p:cNvSpPr txBox="1"/>
            <p:nvPr/>
          </p:nvSpPr>
          <p:spPr>
            <a:xfrm>
              <a:off x="4191009" y="1668897"/>
              <a:ext cx="240023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A./B </a:t>
              </a:r>
              <a:r>
                <a:rPr lang="zh-CN" altLang="en-US" dirty="0"/>
                <a:t>等价 </a:t>
              </a:r>
              <a:r>
                <a:rPr lang="en-US" altLang="zh-CN" dirty="0"/>
                <a:t>A </a:t>
              </a:r>
              <a:r>
                <a:rPr lang="zh-CN" altLang="en-US" dirty="0"/>
                <a:t>除 </a:t>
              </a:r>
              <a:r>
                <a:rPr lang="en-US" altLang="zh-CN" dirty="0"/>
                <a:t>B </a:t>
              </a: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CD4EFBF9-4441-4CC2-843E-A76AF4ACF2DC}"/>
              </a:ext>
            </a:extLst>
          </p:cNvPr>
          <p:cNvSpPr txBox="1"/>
          <p:nvPr/>
        </p:nvSpPr>
        <p:spPr>
          <a:xfrm>
            <a:off x="6324554" y="2365481"/>
            <a:ext cx="2971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注意区分左除</a:t>
            </a:r>
            <a:r>
              <a:rPr lang="en-US" altLang="zh-CN" dirty="0">
                <a:solidFill>
                  <a:srgbClr val="C00000"/>
                </a:solidFill>
              </a:rPr>
              <a:t>/</a:t>
            </a:r>
            <a:r>
              <a:rPr lang="zh-CN" altLang="en-US" dirty="0">
                <a:solidFill>
                  <a:srgbClr val="C00000"/>
                </a:solidFill>
              </a:rPr>
              <a:t>右除形式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F3E5AFFF-21AE-4D14-AD26-78DDD9A5E463}"/>
              </a:ext>
            </a:extLst>
          </p:cNvPr>
          <p:cNvSpPr txBox="1"/>
          <p:nvPr/>
        </p:nvSpPr>
        <p:spPr>
          <a:xfrm>
            <a:off x="6324554" y="3882361"/>
            <a:ext cx="2971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每个元素分别进行操作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60242D9-FE5A-49E7-B9B3-33B38B9E41DF}"/>
              </a:ext>
            </a:extLst>
          </p:cNvPr>
          <p:cNvSpPr txBox="1"/>
          <p:nvPr/>
        </p:nvSpPr>
        <p:spPr>
          <a:xfrm>
            <a:off x="990694" y="5302373"/>
            <a:ext cx="5333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对于数</a:t>
            </a:r>
            <a:r>
              <a:rPr lang="en-US" altLang="zh-CN" dirty="0">
                <a:solidFill>
                  <a:srgbClr val="C00000"/>
                </a:solidFill>
              </a:rPr>
              <a:t>+/-</a:t>
            </a:r>
            <a:r>
              <a:rPr lang="zh-CN" altLang="en-US" dirty="0">
                <a:solidFill>
                  <a:srgbClr val="C00000"/>
                </a:solidFill>
              </a:rPr>
              <a:t>矩阵，其相当于在矩阵每个元素加减此数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08023094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529598" y="355282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6. 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其他运算方法</a:t>
            </a: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4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634CC07-01A7-4475-A09A-8D3FB13C5C80}"/>
              </a:ext>
            </a:extLst>
          </p:cNvPr>
          <p:cNvGrpSpPr/>
          <p:nvPr/>
        </p:nvGrpSpPr>
        <p:grpSpPr>
          <a:xfrm>
            <a:off x="972347" y="1555627"/>
            <a:ext cx="4952870" cy="369332"/>
            <a:chOff x="990694" y="1668897"/>
            <a:chExt cx="4952870" cy="369332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4503602C-B4C7-49F1-9C34-C24E280CDB70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矩阵 </a:t>
              </a:r>
              <a:r>
                <a:rPr lang="en-US" altLang="zh-CN" dirty="0"/>
                <a:t>A </a:t>
              </a:r>
              <a:r>
                <a:rPr lang="zh-CN" altLang="en-US" dirty="0"/>
                <a:t>求逆</a:t>
              </a:r>
              <a:endParaRPr lang="en-US" altLang="zh-CN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9B6CEFA-D1DC-4175-BA71-FE828F0B9BEC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inv( A )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5BB9C7B-C6B7-4EA4-AD5F-A3B8CF9A0CB1}"/>
              </a:ext>
            </a:extLst>
          </p:cNvPr>
          <p:cNvGrpSpPr/>
          <p:nvPr/>
        </p:nvGrpSpPr>
        <p:grpSpPr>
          <a:xfrm>
            <a:off x="972347" y="2061374"/>
            <a:ext cx="4952870" cy="369332"/>
            <a:chOff x="990694" y="1668897"/>
            <a:chExt cx="4952870" cy="369332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B91B68E8-5A2C-4C7A-A804-8C60A0CED624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矩阵 </a:t>
              </a:r>
              <a:r>
                <a:rPr lang="en-US" altLang="zh-CN" dirty="0"/>
                <a:t>A </a:t>
              </a:r>
              <a:r>
                <a:rPr lang="zh-CN" altLang="en-US" dirty="0"/>
                <a:t>求伪逆</a:t>
              </a:r>
              <a:endParaRPr lang="en-US" altLang="zh-CN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4F7A6B3-3C5D-4395-81E8-BE96ADEFD6A0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pinv</a:t>
              </a:r>
              <a:r>
                <a:rPr lang="en-US" altLang="zh-CN" dirty="0"/>
                <a:t>( A )</a:t>
              </a: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61A21C91-70B0-460B-986B-54092978B50B}"/>
              </a:ext>
            </a:extLst>
          </p:cNvPr>
          <p:cNvSpPr txBox="1"/>
          <p:nvPr/>
        </p:nvSpPr>
        <p:spPr>
          <a:xfrm>
            <a:off x="5352329" y="2042324"/>
            <a:ext cx="2971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适用于非方阵和奇异阵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0CE4CB4-2C17-408C-B4F9-5F773F501811}"/>
              </a:ext>
            </a:extLst>
          </p:cNvPr>
          <p:cNvGrpSpPr/>
          <p:nvPr/>
        </p:nvGrpSpPr>
        <p:grpSpPr>
          <a:xfrm>
            <a:off x="972347" y="2567121"/>
            <a:ext cx="4952870" cy="369332"/>
            <a:chOff x="990694" y="1668897"/>
            <a:chExt cx="4952870" cy="369332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0975240-C298-4473-AADB-FE6E75A0F511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矩阵 </a:t>
              </a:r>
              <a:r>
                <a:rPr lang="en-US" altLang="zh-CN" dirty="0"/>
                <a:t>A </a:t>
              </a:r>
              <a:r>
                <a:rPr lang="zh-CN" altLang="en-US" dirty="0"/>
                <a:t>求转置</a:t>
              </a:r>
              <a:endParaRPr lang="en-US" altLang="zh-CN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B091545-1AC8-43BA-80AF-5A2D20702787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A’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C970831-6AB0-41F8-B4C9-3024A64D5841}"/>
              </a:ext>
            </a:extLst>
          </p:cNvPr>
          <p:cNvGrpSpPr/>
          <p:nvPr/>
        </p:nvGrpSpPr>
        <p:grpSpPr>
          <a:xfrm>
            <a:off x="972347" y="3072868"/>
            <a:ext cx="4952870" cy="369332"/>
            <a:chOff x="990694" y="1668897"/>
            <a:chExt cx="4952870" cy="369332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98197D8-2DAA-4EFC-8649-D3A3A88FD696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求行列式</a:t>
              </a:r>
              <a:r>
                <a:rPr lang="en-US" altLang="zh-CN" dirty="0"/>
                <a:t>A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2A75617-3737-4368-B40C-F5A7B6A4DD6D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det( A )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0D54C26-A1FC-46F7-90B3-0818F44D335D}"/>
              </a:ext>
            </a:extLst>
          </p:cNvPr>
          <p:cNvGrpSpPr/>
          <p:nvPr/>
        </p:nvGrpSpPr>
        <p:grpSpPr>
          <a:xfrm>
            <a:off x="972347" y="3578615"/>
            <a:ext cx="4952870" cy="369332"/>
            <a:chOff x="990694" y="1668897"/>
            <a:chExt cx="4952870" cy="369332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0B83AE5-C205-477C-8394-BFC5B06AA048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求行列式</a:t>
              </a:r>
              <a:r>
                <a:rPr lang="en-US" altLang="zh-CN" dirty="0"/>
                <a:t>A</a:t>
              </a:r>
              <a:r>
                <a:rPr lang="zh-CN" altLang="en-US" dirty="0"/>
                <a:t>的迹</a:t>
              </a:r>
              <a:endParaRPr lang="en-US" altLang="zh-CN" dirty="0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0581E8B6-F96A-488E-AC46-54E030A0F6D0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trace( A )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B6E3FD63-CBEB-4F5E-AC91-83DD4C5BCF34}"/>
              </a:ext>
            </a:extLst>
          </p:cNvPr>
          <p:cNvGrpSpPr/>
          <p:nvPr/>
        </p:nvGrpSpPr>
        <p:grpSpPr>
          <a:xfrm>
            <a:off x="972347" y="4084362"/>
            <a:ext cx="4952870" cy="369332"/>
            <a:chOff x="990694" y="1668897"/>
            <a:chExt cx="4952870" cy="369332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32E200B-84A2-4C73-AFC3-3A0B5D6F3ADB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求矩阵</a:t>
              </a:r>
              <a:r>
                <a:rPr lang="en-US" altLang="zh-CN" dirty="0"/>
                <a:t>A</a:t>
              </a:r>
              <a:r>
                <a:rPr lang="zh-CN" altLang="en-US" dirty="0"/>
                <a:t>的</a:t>
              </a:r>
              <a:r>
                <a:rPr lang="en-US" altLang="zh-CN" dirty="0"/>
                <a:t>LU</a:t>
              </a:r>
              <a:r>
                <a:rPr lang="zh-CN" altLang="en-US" dirty="0"/>
                <a:t>分解</a:t>
              </a:r>
              <a:endParaRPr lang="en-US" altLang="zh-CN" dirty="0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FFAFF283-2D42-497D-83D0-73C9019AD8E5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lu</a:t>
              </a:r>
              <a:r>
                <a:rPr lang="en-US" altLang="zh-CN" dirty="0"/>
                <a:t>( A )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A77E5937-FC36-4229-B49A-7AB1D0FA570F}"/>
              </a:ext>
            </a:extLst>
          </p:cNvPr>
          <p:cNvGrpSpPr/>
          <p:nvPr/>
        </p:nvGrpSpPr>
        <p:grpSpPr>
          <a:xfrm>
            <a:off x="972347" y="4590109"/>
            <a:ext cx="4952870" cy="369332"/>
            <a:chOff x="990694" y="1668897"/>
            <a:chExt cx="4952870" cy="369332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BB3904A0-70E5-49AA-8119-311E925C4102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求矩阵</a:t>
              </a:r>
              <a:r>
                <a:rPr lang="en-US" altLang="zh-CN" dirty="0"/>
                <a:t>A</a:t>
              </a:r>
              <a:r>
                <a:rPr lang="zh-CN" altLang="en-US" dirty="0"/>
                <a:t>的</a:t>
              </a:r>
              <a:r>
                <a:rPr lang="en-US" altLang="zh-CN" dirty="0"/>
                <a:t>QR</a:t>
              </a:r>
              <a:r>
                <a:rPr lang="zh-CN" altLang="en-US" dirty="0"/>
                <a:t>分解</a:t>
              </a:r>
              <a:endParaRPr lang="en-US" altLang="zh-CN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9B2F1949-B196-47E8-912B-3682B930A6F1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qr</a:t>
              </a:r>
              <a:r>
                <a:rPr lang="en-US" altLang="zh-CN" dirty="0"/>
                <a:t>( A )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4BDD2F2C-1B72-4E04-9947-532F6ED6A58F}"/>
              </a:ext>
            </a:extLst>
          </p:cNvPr>
          <p:cNvGrpSpPr/>
          <p:nvPr/>
        </p:nvGrpSpPr>
        <p:grpSpPr>
          <a:xfrm>
            <a:off x="972347" y="5095857"/>
            <a:ext cx="4952870" cy="369332"/>
            <a:chOff x="990694" y="1668897"/>
            <a:chExt cx="4952870" cy="369332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B5EB914E-973A-40E2-9BD1-3E456A389194}"/>
                </a:ext>
              </a:extLst>
            </p:cNvPr>
            <p:cNvSpPr txBox="1"/>
            <p:nvPr/>
          </p:nvSpPr>
          <p:spPr>
            <a:xfrm>
              <a:off x="990694" y="1668897"/>
              <a:ext cx="281932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求矩阵</a:t>
              </a:r>
              <a:r>
                <a:rPr lang="en-US" altLang="zh-CN" dirty="0"/>
                <a:t>A</a:t>
              </a:r>
              <a:r>
                <a:rPr lang="zh-CN" altLang="en-US" dirty="0"/>
                <a:t>的特征值与向量</a:t>
              </a:r>
              <a:endParaRPr lang="en-US" altLang="zh-CN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646CE70D-8E0C-4665-B2B0-B887ACF10314}"/>
                </a:ext>
              </a:extLst>
            </p:cNvPr>
            <p:cNvSpPr txBox="1"/>
            <p:nvPr/>
          </p:nvSpPr>
          <p:spPr>
            <a:xfrm>
              <a:off x="4191010" y="1668897"/>
              <a:ext cx="175255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 err="1"/>
                <a:t>eig</a:t>
              </a:r>
              <a:r>
                <a:rPr lang="en-US" altLang="zh-CN" dirty="0"/>
                <a:t>( A )</a:t>
              </a: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97719EF9-B886-43C7-880C-47F38313EC12}"/>
              </a:ext>
            </a:extLst>
          </p:cNvPr>
          <p:cNvSpPr txBox="1"/>
          <p:nvPr/>
        </p:nvSpPr>
        <p:spPr>
          <a:xfrm>
            <a:off x="5352329" y="5095856"/>
            <a:ext cx="2971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矩阵分析常用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6178969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529598" y="355282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7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. </a:t>
            </a:r>
            <a:r>
              <a:rPr lang="zh-CN" altLang="en-US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矩阵数据提取</a:t>
            </a: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4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E219D77-8418-43BA-B0D4-43BB2CC48D73}"/>
              </a:ext>
            </a:extLst>
          </p:cNvPr>
          <p:cNvSpPr txBox="1"/>
          <p:nvPr/>
        </p:nvSpPr>
        <p:spPr>
          <a:xfrm>
            <a:off x="914496" y="1408527"/>
            <a:ext cx="2971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确定矩阵的大小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4C5FE54-ADF7-4A38-ADA2-580D2313F897}"/>
              </a:ext>
            </a:extLst>
          </p:cNvPr>
          <p:cNvSpPr txBox="1"/>
          <p:nvPr/>
        </p:nvSpPr>
        <p:spPr>
          <a:xfrm>
            <a:off x="914560" y="1853563"/>
            <a:ext cx="2133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size( ) - </a:t>
            </a:r>
            <a:r>
              <a:rPr lang="zh-CN" altLang="en-US" dirty="0"/>
              <a:t>用于</a:t>
            </a:r>
            <a:r>
              <a:rPr lang="zh-CN" altLang="en-US" dirty="0">
                <a:solidFill>
                  <a:srgbClr val="C00000"/>
                </a:solidFill>
              </a:rPr>
              <a:t>矩阵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DA6390C-CA11-4C63-AD57-713DB4FABA89}"/>
              </a:ext>
            </a:extLst>
          </p:cNvPr>
          <p:cNvSpPr txBox="1"/>
          <p:nvPr/>
        </p:nvSpPr>
        <p:spPr>
          <a:xfrm>
            <a:off x="3721156" y="1853563"/>
            <a:ext cx="2603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length( ) - </a:t>
            </a:r>
            <a:r>
              <a:rPr lang="zh-CN" altLang="en-US" dirty="0"/>
              <a:t>用于</a:t>
            </a:r>
            <a:r>
              <a:rPr lang="zh-CN" altLang="en-US" dirty="0">
                <a:solidFill>
                  <a:srgbClr val="C00000"/>
                </a:solidFill>
              </a:rPr>
              <a:t>向量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DE6258E-CEA4-4A7B-AC4F-64D748494497}"/>
              </a:ext>
            </a:extLst>
          </p:cNvPr>
          <p:cNvSpPr txBox="1"/>
          <p:nvPr/>
        </p:nvSpPr>
        <p:spPr>
          <a:xfrm>
            <a:off x="914496" y="2209832"/>
            <a:ext cx="6248236" cy="1280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元素提取：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	A(m, n) </a:t>
            </a:r>
            <a:r>
              <a:rPr lang="zh-CN" altLang="en-US" dirty="0"/>
              <a:t>表示提取矩阵的第</a:t>
            </a:r>
            <a:r>
              <a:rPr lang="en-US" altLang="zh-CN" dirty="0" err="1"/>
              <a:t>m,n</a:t>
            </a:r>
            <a:r>
              <a:rPr lang="zh-CN" altLang="en-US" dirty="0"/>
              <a:t>位置处的值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	</a:t>
            </a:r>
            <a:r>
              <a:rPr lang="zh-CN" altLang="en-US" dirty="0"/>
              <a:t>注意</a:t>
            </a:r>
            <a:r>
              <a:rPr lang="en-US" altLang="zh-CN" dirty="0" err="1"/>
              <a:t>m,n</a:t>
            </a:r>
            <a:r>
              <a:rPr lang="zh-CN" altLang="en-US" dirty="0"/>
              <a:t>不能超出矩阵维度，</a:t>
            </a:r>
            <a:r>
              <a:rPr lang="en-US" altLang="zh-CN" dirty="0" err="1">
                <a:solidFill>
                  <a:srgbClr val="C00000"/>
                </a:solidFill>
              </a:rPr>
              <a:t>matlab</a:t>
            </a:r>
            <a:r>
              <a:rPr lang="zh-CN" altLang="en-US" dirty="0">
                <a:solidFill>
                  <a:srgbClr val="C00000"/>
                </a:solidFill>
              </a:rPr>
              <a:t>中起始值为</a:t>
            </a:r>
            <a:r>
              <a:rPr lang="en-US" altLang="zh-CN" dirty="0">
                <a:solidFill>
                  <a:srgbClr val="C00000"/>
                </a:solidFill>
              </a:rPr>
              <a:t>1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68144B5-CE43-49BE-AC0B-5B4C1B790134}"/>
              </a:ext>
            </a:extLst>
          </p:cNvPr>
          <p:cNvSpPr txBox="1"/>
          <p:nvPr/>
        </p:nvSpPr>
        <p:spPr>
          <a:xfrm>
            <a:off x="880395" y="3682744"/>
            <a:ext cx="6248236" cy="449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冒号</a:t>
            </a:r>
            <a:r>
              <a:rPr lang="en-US" altLang="zh-CN" dirty="0"/>
              <a:t>/end</a:t>
            </a:r>
            <a:r>
              <a:rPr lang="zh-CN" altLang="en-US" dirty="0"/>
              <a:t>提取法：</a:t>
            </a:r>
            <a:endParaRPr lang="en-US" altLang="zh-CN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D012FD2-7053-4D05-B0C3-BD218B1073D8}"/>
              </a:ext>
            </a:extLst>
          </p:cNvPr>
          <p:cNvGrpSpPr/>
          <p:nvPr/>
        </p:nvGrpSpPr>
        <p:grpSpPr>
          <a:xfrm>
            <a:off x="1752674" y="4222691"/>
            <a:ext cx="4648078" cy="369332"/>
            <a:chOff x="990694" y="1668897"/>
            <a:chExt cx="4648078" cy="369332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1DBF861-1D6E-4F5D-828C-875A896DB938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A(:,1)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7EEFDFD-4D35-4DB0-9C09-9FA79B51983F}"/>
                </a:ext>
              </a:extLst>
            </p:cNvPr>
            <p:cNvSpPr txBox="1"/>
            <p:nvPr/>
          </p:nvSpPr>
          <p:spPr>
            <a:xfrm>
              <a:off x="3200436" y="1668897"/>
              <a:ext cx="24383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提取矩阵第一列</a:t>
              </a:r>
              <a:endParaRPr lang="en-US" altLang="zh-CN" dirty="0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07C0D9A-07AD-488A-8CA4-516679879D3E}"/>
              </a:ext>
            </a:extLst>
          </p:cNvPr>
          <p:cNvGrpSpPr/>
          <p:nvPr/>
        </p:nvGrpSpPr>
        <p:grpSpPr>
          <a:xfrm>
            <a:off x="1752674" y="4661792"/>
            <a:ext cx="4648078" cy="369332"/>
            <a:chOff x="990694" y="1668897"/>
            <a:chExt cx="4648078" cy="369332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858B018-C222-49F6-A78A-33FEEF07F284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A(1,:)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2B7C159-3CA1-4065-ADB6-31CCF825663D}"/>
                </a:ext>
              </a:extLst>
            </p:cNvPr>
            <p:cNvSpPr txBox="1"/>
            <p:nvPr/>
          </p:nvSpPr>
          <p:spPr>
            <a:xfrm>
              <a:off x="3200436" y="1668897"/>
              <a:ext cx="24383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提取矩阵第一行</a:t>
              </a:r>
              <a:endParaRPr lang="en-US" altLang="zh-CN" dirty="0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8A367DB0-58E9-41B2-8BB6-A2F33BC2C8D2}"/>
              </a:ext>
            </a:extLst>
          </p:cNvPr>
          <p:cNvGrpSpPr/>
          <p:nvPr/>
        </p:nvGrpSpPr>
        <p:grpSpPr>
          <a:xfrm>
            <a:off x="1740008" y="5100893"/>
            <a:ext cx="6718090" cy="369332"/>
            <a:chOff x="990694" y="1668897"/>
            <a:chExt cx="6718090" cy="369332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4144D83C-B0CB-4515-BCA9-880124474B4E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A(</a:t>
              </a:r>
              <a:r>
                <a:rPr lang="en-US" altLang="zh-CN" dirty="0" err="1"/>
                <a:t>1,end</a:t>
              </a:r>
              <a:r>
                <a:rPr lang="en-US" altLang="zh-CN" dirty="0"/>
                <a:t>)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70BC3E3-8173-4F79-86C3-D725B244743C}"/>
                </a:ext>
              </a:extLst>
            </p:cNvPr>
            <p:cNvSpPr txBox="1"/>
            <p:nvPr/>
          </p:nvSpPr>
          <p:spPr>
            <a:xfrm>
              <a:off x="3180028" y="1668897"/>
              <a:ext cx="45287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提取矩阵第一行中最后一个值</a:t>
              </a:r>
              <a:endParaRPr lang="en-US" altLang="zh-CN" dirty="0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93E992F-0676-4C23-8C7E-DD93F4EA4FE9}"/>
              </a:ext>
            </a:extLst>
          </p:cNvPr>
          <p:cNvGrpSpPr/>
          <p:nvPr/>
        </p:nvGrpSpPr>
        <p:grpSpPr>
          <a:xfrm>
            <a:off x="1708533" y="5490620"/>
            <a:ext cx="6749565" cy="369332"/>
            <a:chOff x="990694" y="1668897"/>
            <a:chExt cx="6749565" cy="369332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FBB507C7-21FD-4D0A-8FD2-340EA86F9D40}"/>
                </a:ext>
              </a:extLst>
            </p:cNvPr>
            <p:cNvSpPr txBox="1"/>
            <p:nvPr/>
          </p:nvSpPr>
          <p:spPr>
            <a:xfrm>
              <a:off x="990694" y="1668897"/>
              <a:ext cx="220974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A(</a:t>
              </a:r>
              <a:r>
                <a:rPr lang="en-US" altLang="zh-CN" dirty="0" err="1"/>
                <a:t>2:2:end</a:t>
              </a:r>
              <a:r>
                <a:rPr lang="en-US" altLang="zh-CN" dirty="0"/>
                <a:t>, :)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84D37887-DB4D-45A5-9394-DD23ADF1412E}"/>
                </a:ext>
              </a:extLst>
            </p:cNvPr>
            <p:cNvSpPr txBox="1"/>
            <p:nvPr/>
          </p:nvSpPr>
          <p:spPr>
            <a:xfrm>
              <a:off x="3211503" y="1668897"/>
              <a:ext cx="45287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提取偶数行</a:t>
              </a:r>
              <a:endParaRPr lang="en-US" altLang="zh-CN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84610866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61860" y="355282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7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. </a:t>
            </a:r>
            <a:r>
              <a:rPr lang="zh-CN" altLang="en-US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矩阵操作</a:t>
            </a: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464A92FE-BD9C-41A4-B29E-D3661BBC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76A8"/>
                </a:solidFill>
                <a:effectLst/>
                <a:latin typeface="Arial Unicode MS"/>
                <a:ea typeface="Menlo"/>
                <a:hlinkClick r:id="rId4"/>
              </a:rPr>
              <a:t>nextpow2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E219D77-8418-43BA-B0D4-43BB2CC48D73}"/>
              </a:ext>
            </a:extLst>
          </p:cNvPr>
          <p:cNvSpPr txBox="1"/>
          <p:nvPr/>
        </p:nvSpPr>
        <p:spPr>
          <a:xfrm>
            <a:off x="914496" y="1408527"/>
            <a:ext cx="2971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-</a:t>
            </a:r>
            <a:r>
              <a:rPr lang="zh-CN" altLang="en-US" dirty="0"/>
              <a:t>更改矩阵的大小：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7D50D80-80B3-4D8D-ACC8-F82BD466C4CA}"/>
              </a:ext>
            </a:extLst>
          </p:cNvPr>
          <p:cNvSpPr txBox="1"/>
          <p:nvPr/>
        </p:nvSpPr>
        <p:spPr>
          <a:xfrm>
            <a:off x="914496" y="1981238"/>
            <a:ext cx="4648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Matrix_out</a:t>
            </a:r>
            <a:r>
              <a:rPr lang="en-US" altLang="zh-CN" dirty="0"/>
              <a:t> = reshape( </a:t>
            </a:r>
            <a:r>
              <a:rPr lang="en-US" altLang="zh-CN" dirty="0" err="1"/>
              <a:t>Matrix_in</a:t>
            </a:r>
            <a:r>
              <a:rPr lang="en-US" altLang="zh-CN" dirty="0"/>
              <a:t> , m , n)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68545F1-F83B-4022-812C-9D6021FC9F9E}"/>
              </a:ext>
            </a:extLst>
          </p:cNvPr>
          <p:cNvSpPr txBox="1"/>
          <p:nvPr/>
        </p:nvSpPr>
        <p:spPr>
          <a:xfrm>
            <a:off x="4572000" y="2396613"/>
            <a:ext cx="44194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注意在矩阵改变的同时</a:t>
            </a:r>
            <a:r>
              <a:rPr lang="zh-CN" altLang="en-US" dirty="0">
                <a:solidFill>
                  <a:srgbClr val="C00000"/>
                </a:solidFill>
              </a:rPr>
              <a:t>不能改变元素个数</a:t>
            </a:r>
            <a:endParaRPr lang="en-US" altLang="zh-CN" dirty="0">
              <a:solidFill>
                <a:srgbClr val="C00000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19E5284-5F30-4598-9137-7EB302AB0E04}"/>
              </a:ext>
            </a:extLst>
          </p:cNvPr>
          <p:cNvSpPr txBox="1"/>
          <p:nvPr/>
        </p:nvSpPr>
        <p:spPr>
          <a:xfrm>
            <a:off x="914496" y="2566058"/>
            <a:ext cx="61720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m/n</a:t>
            </a:r>
            <a:r>
              <a:rPr lang="zh-CN" altLang="en-US" dirty="0"/>
              <a:t>为新矩阵的行数和列数</a:t>
            </a:r>
            <a:endParaRPr lang="en-US" altLang="zh-CN" dirty="0">
              <a:solidFill>
                <a:srgbClr val="C00000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C64C43B-E21B-4358-9A23-9B3A90381B21}"/>
              </a:ext>
            </a:extLst>
          </p:cNvPr>
          <p:cNvSpPr txBox="1"/>
          <p:nvPr/>
        </p:nvSpPr>
        <p:spPr>
          <a:xfrm>
            <a:off x="914496" y="3165234"/>
            <a:ext cx="2971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-</a:t>
            </a:r>
            <a:r>
              <a:rPr lang="zh-CN" altLang="en-US" dirty="0"/>
              <a:t>复制扩充：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C4023E76-7971-4881-B92D-D1DBD0DA6496}"/>
              </a:ext>
            </a:extLst>
          </p:cNvPr>
          <p:cNvSpPr txBox="1"/>
          <p:nvPr/>
        </p:nvSpPr>
        <p:spPr>
          <a:xfrm>
            <a:off x="914496" y="3737945"/>
            <a:ext cx="4648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Matrix_out</a:t>
            </a:r>
            <a:r>
              <a:rPr lang="en-US" altLang="zh-CN" dirty="0"/>
              <a:t> = </a:t>
            </a:r>
            <a:r>
              <a:rPr lang="en-US" altLang="zh-CN" dirty="0" err="1"/>
              <a:t>repmat</a:t>
            </a:r>
            <a:r>
              <a:rPr lang="en-US" altLang="zh-CN" dirty="0"/>
              <a:t>( </a:t>
            </a:r>
            <a:r>
              <a:rPr lang="en-US" altLang="zh-CN" dirty="0" err="1"/>
              <a:t>Matrix_in</a:t>
            </a:r>
            <a:r>
              <a:rPr lang="en-US" altLang="zh-CN" dirty="0"/>
              <a:t> , m , n)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CFE8F5D-9E3A-472B-9413-A9BFC832E82A}"/>
              </a:ext>
            </a:extLst>
          </p:cNvPr>
          <p:cNvSpPr txBox="1"/>
          <p:nvPr/>
        </p:nvSpPr>
        <p:spPr>
          <a:xfrm>
            <a:off x="914496" y="4322765"/>
            <a:ext cx="61720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m/n</a:t>
            </a:r>
            <a:r>
              <a:rPr lang="zh-CN" altLang="en-US" dirty="0"/>
              <a:t>为扩充的行倍数和列倍数</a:t>
            </a:r>
            <a:endParaRPr lang="en-US" altLang="zh-CN" dirty="0">
              <a:solidFill>
                <a:srgbClr val="C0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14636496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445441"/>
          <p:cNvSpPr>
            <a:spLocks noGrp="1"/>
          </p:cNvSpPr>
          <p:nvPr>
            <p:ph type="ctrTitle" hasCustomPrompt="1"/>
          </p:nvPr>
        </p:nvSpPr>
        <p:spPr>
          <a:xfrm>
            <a:off x="936625" y="2674620"/>
            <a:ext cx="7271385" cy="1151255"/>
          </a:xfrm>
          <a:ln w="12700"/>
        </p:spPr>
        <p:txBody>
          <a:bodyPr vert="horz" wrap="square" lIns="90488" tIns="44450" rIns="90488" bIns="4445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500" b="1" i="0" u="none" strike="noStrike" kern="1200" cap="none" spc="200" normalizeH="0" baseline="0" noProof="1">
                <a:solidFill>
                  <a:schemeClr val="accent1"/>
                </a:solidFill>
                <a:uFillTx/>
                <a:latin typeface="Tahoma" panose="020B0604030504040204" pitchFamily="34" charset="0"/>
                <a:ea typeface="隶书" panose="02010509060101010101" pitchFamily="49" charset="-122"/>
                <a:cs typeface="+mj-cs"/>
              </a:rPr>
              <a:t>Matlab</a:t>
            </a:r>
            <a:r>
              <a:rPr kumimoji="0" lang="zh-CN" altLang="en-US" sz="4500" b="1" i="0" u="none" strike="noStrike" kern="1200" cap="none" spc="200" normalizeH="0" baseline="0" noProof="1">
                <a:solidFill>
                  <a:schemeClr val="accent1"/>
                </a:solidFill>
                <a:uFillTx/>
                <a:latin typeface="Tahoma" panose="020B0604030504040204" pitchFamily="34" charset="0"/>
                <a:ea typeface="隶书" panose="02010509060101010101" pitchFamily="49" charset="-122"/>
                <a:cs typeface="+mj-cs"/>
              </a:rPr>
              <a:t>介绍</a:t>
            </a:r>
            <a:endParaRPr kumimoji="0" lang="en-US" altLang="zh-CN" sz="4500" b="1" i="0" u="none" strike="noStrike" kern="1200" cap="none" spc="200" normalizeH="0" baseline="0" noProof="1">
              <a:solidFill>
                <a:schemeClr val="accent1"/>
              </a:solidFill>
              <a:uFillTx/>
              <a:latin typeface="Tahoma" panose="020B0604030504040204" pitchFamily="34" charset="0"/>
              <a:ea typeface="隶书" panose="02010509060101010101" pitchFamily="49" charset="-122"/>
              <a:cs typeface="+mj-cs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4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0" y="476435"/>
            <a:ext cx="571497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*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交叉知识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-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使用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GPU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加速运算</a:t>
            </a: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F6B6058-3C7C-45F3-AF0E-8A683F360ED3}"/>
              </a:ext>
            </a:extLst>
          </p:cNvPr>
          <p:cNvSpPr txBox="1"/>
          <p:nvPr/>
        </p:nvSpPr>
        <p:spPr>
          <a:xfrm>
            <a:off x="304912" y="1751032"/>
            <a:ext cx="4572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tic</a:t>
            </a:r>
          </a:p>
          <a:p>
            <a:r>
              <a:rPr lang="zh-CN" altLang="en-US" dirty="0"/>
              <a:t>A=gpuArray(rand(1e4));</a:t>
            </a:r>
          </a:p>
          <a:p>
            <a:r>
              <a:rPr lang="zh-CN" altLang="en-US" dirty="0"/>
              <a:t>B=A*A;</a:t>
            </a:r>
          </a:p>
          <a:p>
            <a:r>
              <a:rPr lang="zh-CN" altLang="en-US" dirty="0"/>
              <a:t>toc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时间已过 0.999047 秒。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48CF17B-AAC6-4D21-960A-22A76BFA4DF9}"/>
              </a:ext>
            </a:extLst>
          </p:cNvPr>
          <p:cNvSpPr txBox="1"/>
          <p:nvPr/>
        </p:nvSpPr>
        <p:spPr>
          <a:xfrm>
            <a:off x="3733822" y="1751032"/>
            <a:ext cx="4572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tic</a:t>
            </a:r>
          </a:p>
          <a:p>
            <a:r>
              <a:rPr lang="en-US" altLang="zh-CN" dirty="0"/>
              <a:t>D=(rand(</a:t>
            </a:r>
            <a:r>
              <a:rPr lang="en-US" altLang="zh-CN" dirty="0" err="1"/>
              <a:t>1e4</a:t>
            </a:r>
            <a:r>
              <a:rPr lang="en-US" altLang="zh-CN" dirty="0"/>
              <a:t>));</a:t>
            </a:r>
          </a:p>
          <a:p>
            <a:r>
              <a:rPr lang="en-US" altLang="zh-CN" dirty="0"/>
              <a:t>C=D*D;</a:t>
            </a:r>
          </a:p>
          <a:p>
            <a:r>
              <a:rPr lang="en-US" altLang="zh-CN" dirty="0"/>
              <a:t>toc</a:t>
            </a:r>
          </a:p>
          <a:p>
            <a:endParaRPr lang="en-US" altLang="zh-CN" dirty="0"/>
          </a:p>
          <a:p>
            <a:r>
              <a:rPr lang="zh-CN" altLang="en-US" dirty="0"/>
              <a:t>时间已过 </a:t>
            </a:r>
            <a:r>
              <a:rPr lang="en-US" altLang="zh-CN" dirty="0"/>
              <a:t>12.621579 </a:t>
            </a:r>
            <a:r>
              <a:rPr lang="zh-CN" altLang="en-US" dirty="0"/>
              <a:t>秒。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3011F16-CCAA-436A-8844-271AA2DF7F4B}"/>
              </a:ext>
            </a:extLst>
          </p:cNvPr>
          <p:cNvSpPr txBox="1"/>
          <p:nvPr/>
        </p:nvSpPr>
        <p:spPr>
          <a:xfrm>
            <a:off x="304912" y="3753311"/>
            <a:ext cx="6210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采用</a:t>
            </a:r>
            <a:r>
              <a:rPr lang="en-US" altLang="zh-CN" dirty="0"/>
              <a:t>GPU</a:t>
            </a:r>
            <a:r>
              <a:rPr lang="zh-CN" altLang="en-US" dirty="0"/>
              <a:t>可以大幅度加快运算，但应</a:t>
            </a:r>
            <a:r>
              <a:rPr lang="zh-CN" altLang="en-US" dirty="0">
                <a:solidFill>
                  <a:srgbClr val="C00000"/>
                </a:solidFill>
              </a:rPr>
              <a:t>避免与</a:t>
            </a:r>
            <a:r>
              <a:rPr lang="en-US" altLang="zh-CN" dirty="0">
                <a:solidFill>
                  <a:srgbClr val="C00000"/>
                </a:solidFill>
              </a:rPr>
              <a:t>GPU</a:t>
            </a:r>
            <a:r>
              <a:rPr lang="zh-CN" altLang="en-US" dirty="0">
                <a:solidFill>
                  <a:srgbClr val="C00000"/>
                </a:solidFill>
              </a:rPr>
              <a:t>交互占主体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004401F-1B60-4C6B-805E-122E663A352A}"/>
              </a:ext>
            </a:extLst>
          </p:cNvPr>
          <p:cNvSpPr txBox="1"/>
          <p:nvPr/>
        </p:nvSpPr>
        <p:spPr>
          <a:xfrm>
            <a:off x="3733822" y="4267178"/>
            <a:ext cx="4572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tic</a:t>
            </a:r>
          </a:p>
          <a:p>
            <a:r>
              <a:rPr lang="zh-CN" altLang="en-US" dirty="0"/>
              <a:t>D=(rand(10));</a:t>
            </a:r>
          </a:p>
          <a:p>
            <a:r>
              <a:rPr lang="zh-CN" altLang="en-US" dirty="0"/>
              <a:t>C=D*D;</a:t>
            </a:r>
          </a:p>
          <a:p>
            <a:r>
              <a:rPr lang="zh-CN" altLang="en-US" dirty="0"/>
              <a:t>toc</a:t>
            </a:r>
          </a:p>
          <a:p>
            <a:r>
              <a:rPr lang="zh-CN" altLang="en-US" dirty="0"/>
              <a:t>时间已过 0.002553 秒。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251CCA9-E06A-4C18-9113-AB7D6017327C}"/>
              </a:ext>
            </a:extLst>
          </p:cNvPr>
          <p:cNvSpPr txBox="1"/>
          <p:nvPr/>
        </p:nvSpPr>
        <p:spPr>
          <a:xfrm>
            <a:off x="304912" y="4267178"/>
            <a:ext cx="4572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tic</a:t>
            </a:r>
          </a:p>
          <a:p>
            <a:r>
              <a:rPr lang="zh-CN" altLang="en-US" dirty="0"/>
              <a:t>A=gpuArray(rand(10));</a:t>
            </a:r>
          </a:p>
          <a:p>
            <a:r>
              <a:rPr lang="zh-CN" altLang="en-US" dirty="0"/>
              <a:t>B=A*A;</a:t>
            </a:r>
          </a:p>
          <a:p>
            <a:r>
              <a:rPr lang="zh-CN" altLang="en-US" dirty="0"/>
              <a:t>toc</a:t>
            </a:r>
          </a:p>
          <a:p>
            <a:r>
              <a:rPr lang="zh-CN" altLang="en-US" dirty="0"/>
              <a:t>时间已过 0.005264 秒。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7558717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1" grpId="0"/>
      <p:bldP spid="26" grpId="0"/>
      <p:bldP spid="27" grpId="0"/>
      <p:bldP spid="2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76318" y="476435"/>
            <a:ext cx="3886098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*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交叉知识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-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稀疏矩阵</a:t>
            </a: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543D844-E855-47F9-A4D4-45DFF70E3B95}"/>
              </a:ext>
            </a:extLst>
          </p:cNvPr>
          <p:cNvSpPr txBox="1"/>
          <p:nvPr/>
        </p:nvSpPr>
        <p:spPr>
          <a:xfrm>
            <a:off x="478400" y="2118024"/>
            <a:ext cx="6248236" cy="8669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直接生成稀疏矩阵</a:t>
            </a:r>
            <a:r>
              <a:rPr lang="en-US" altLang="zh-CN" dirty="0"/>
              <a:t>:sparse(</a:t>
            </a:r>
            <a:r>
              <a:rPr lang="en-US" altLang="zh-CN" dirty="0" err="1"/>
              <a:t>m,n</a:t>
            </a:r>
            <a:r>
              <a:rPr lang="en-US" altLang="zh-CN" dirty="0"/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将矩阵</a:t>
            </a:r>
            <a:r>
              <a:rPr lang="en-US" altLang="zh-CN" dirty="0"/>
              <a:t>A</a:t>
            </a:r>
            <a:r>
              <a:rPr lang="zh-CN" altLang="en-US" dirty="0"/>
              <a:t>强制转化为稀疏矩阵</a:t>
            </a:r>
            <a:r>
              <a:rPr lang="en-US" altLang="zh-CN" dirty="0"/>
              <a:t>: sparse(A)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FEEAE00-F0F4-4B13-A331-A459A03A7555}"/>
              </a:ext>
            </a:extLst>
          </p:cNvPr>
          <p:cNvSpPr txBox="1"/>
          <p:nvPr/>
        </p:nvSpPr>
        <p:spPr>
          <a:xfrm>
            <a:off x="478400" y="1505684"/>
            <a:ext cx="7217717" cy="449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采用 </a:t>
            </a:r>
            <a:r>
              <a:rPr lang="en-US" altLang="zh-CN" dirty="0"/>
              <a:t>[(m, n), value] </a:t>
            </a:r>
            <a:r>
              <a:rPr lang="zh-CN" altLang="en-US" dirty="0"/>
              <a:t>三元组来存储数据，不存储</a:t>
            </a:r>
            <a:r>
              <a:rPr lang="en-US" altLang="zh-CN" dirty="0"/>
              <a:t>0</a:t>
            </a:r>
            <a:r>
              <a:rPr lang="zh-CN" altLang="en-US" dirty="0"/>
              <a:t>值以节省空间</a:t>
            </a:r>
            <a:endParaRPr lang="en-US" altLang="zh-CN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3B982F3-A518-4941-9D39-76DD96F15BD5}"/>
              </a:ext>
            </a:extLst>
          </p:cNvPr>
          <p:cNvSpPr txBox="1"/>
          <p:nvPr/>
        </p:nvSpPr>
        <p:spPr>
          <a:xfrm>
            <a:off x="478400" y="3147273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&gt;&gt;</a:t>
            </a:r>
            <a:r>
              <a:rPr lang="zh-CN" altLang="en-US" dirty="0"/>
              <a:t>ones(1e5)</a:t>
            </a:r>
          </a:p>
          <a:p>
            <a:r>
              <a:rPr lang="zh-CN" altLang="en-US" dirty="0"/>
              <a:t>错误使用 ones</a:t>
            </a:r>
          </a:p>
          <a:p>
            <a:r>
              <a:rPr lang="zh-CN" altLang="en-US" dirty="0"/>
              <a:t>请求的 100000x100000 (74.5GB)数组超过预设的最大数组大小。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AEDC774-02A2-4B3F-B245-B8F6B25CE680}"/>
              </a:ext>
            </a:extLst>
          </p:cNvPr>
          <p:cNvSpPr txBox="1"/>
          <p:nvPr/>
        </p:nvSpPr>
        <p:spPr>
          <a:xfrm>
            <a:off x="5029339" y="3129575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&gt;&gt;</a:t>
            </a:r>
            <a:r>
              <a:rPr lang="zh-CN" altLang="en-US" dirty="0"/>
              <a:t>sparse(1e5,1e5)</a:t>
            </a:r>
          </a:p>
          <a:p>
            <a:r>
              <a:rPr lang="zh-CN" altLang="en-US" dirty="0"/>
              <a:t>ans =</a:t>
            </a:r>
          </a:p>
          <a:p>
            <a:r>
              <a:rPr lang="zh-CN" altLang="en-US" dirty="0"/>
              <a:t>   全零稀疏矩阵: 100000×100000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31E99E3-88BF-48E7-B951-7565824F84AC}"/>
              </a:ext>
            </a:extLst>
          </p:cNvPr>
          <p:cNvSpPr txBox="1"/>
          <p:nvPr/>
        </p:nvSpPr>
        <p:spPr>
          <a:xfrm>
            <a:off x="478399" y="4494371"/>
            <a:ext cx="7217717" cy="449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C00000"/>
                </a:solidFill>
              </a:rPr>
              <a:t>节省存储空间，对于严重稀疏矩阵加快运算速度</a:t>
            </a:r>
            <a:endParaRPr lang="en-US" altLang="zh-CN" dirty="0">
              <a:solidFill>
                <a:srgbClr val="C0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9761563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1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. 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现在的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Matlab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601EB9B-EBB3-413F-B8E6-BCB6DF4490A9}"/>
              </a:ext>
            </a:extLst>
          </p:cNvPr>
          <p:cNvSpPr txBox="1"/>
          <p:nvPr/>
        </p:nvSpPr>
        <p:spPr>
          <a:xfrm>
            <a:off x="533506" y="1521460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最新版本：</a:t>
            </a:r>
            <a:r>
              <a:rPr lang="en-US" altLang="zh-CN" dirty="0"/>
              <a:t>MathWorks MATLAB R2021a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FDAA531-4CFE-4724-B7CC-9F2768241724}"/>
              </a:ext>
            </a:extLst>
          </p:cNvPr>
          <p:cNvSpPr txBox="1"/>
          <p:nvPr/>
        </p:nvSpPr>
        <p:spPr>
          <a:xfrm>
            <a:off x="533506" y="2195592"/>
            <a:ext cx="532119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编程特点：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  1.</a:t>
            </a:r>
            <a:r>
              <a:rPr lang="zh-CN" altLang="en-US" dirty="0"/>
              <a:t>语法高度简化</a:t>
            </a:r>
            <a:r>
              <a:rPr lang="en-US" altLang="zh-CN" dirty="0"/>
              <a:t>;</a:t>
            </a:r>
          </a:p>
          <a:p>
            <a:endParaRPr lang="en-US" altLang="zh-CN" dirty="0"/>
          </a:p>
          <a:p>
            <a:r>
              <a:rPr lang="en-US" altLang="zh-CN" dirty="0"/>
              <a:t>    2.</a:t>
            </a:r>
            <a:r>
              <a:rPr lang="zh-CN" altLang="en-US" dirty="0"/>
              <a:t>脚本式解释型语言；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  3.</a:t>
            </a:r>
            <a:r>
              <a:rPr lang="zh-CN" altLang="en-US" dirty="0"/>
              <a:t>针对矩阵的高性能运算</a:t>
            </a:r>
            <a:r>
              <a:rPr lang="en-US" altLang="zh-CN" dirty="0"/>
              <a:t>;</a:t>
            </a:r>
          </a:p>
          <a:p>
            <a:endParaRPr lang="en-US" altLang="zh-CN" dirty="0"/>
          </a:p>
          <a:p>
            <a:r>
              <a:rPr lang="en-US" altLang="zh-CN" dirty="0"/>
              <a:t>    4.</a:t>
            </a:r>
            <a:r>
              <a:rPr lang="zh-CN" altLang="en-US" dirty="0"/>
              <a:t>丰富的函数工具箱支持；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  5.</a:t>
            </a:r>
            <a:r>
              <a:rPr lang="zh-CN" altLang="en-US" dirty="0"/>
              <a:t>通过</a:t>
            </a:r>
            <a:r>
              <a:rPr lang="en-US" altLang="zh-CN" dirty="0" err="1"/>
              <a:t>matlab</a:t>
            </a:r>
            <a:r>
              <a:rPr lang="zh-CN" altLang="en-US" dirty="0"/>
              <a:t>本体构建跨平台；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0EB6792-CEE6-4DF6-A3C5-EA6330D9F8BB}"/>
              </a:ext>
            </a:extLst>
          </p:cNvPr>
          <p:cNvSpPr txBox="1"/>
          <p:nvPr/>
        </p:nvSpPr>
        <p:spPr>
          <a:xfrm>
            <a:off x="7308794" y="2871232"/>
            <a:ext cx="21096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Matlab:</a:t>
            </a:r>
          </a:p>
          <a:p>
            <a:endParaRPr lang="en-US" altLang="zh-CN" dirty="0"/>
          </a:p>
          <a:p>
            <a:r>
              <a:rPr lang="en-US" altLang="zh-CN" dirty="0"/>
              <a:t>D=sum(1:100)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2DC2527-12E8-4226-87EC-265B659FB32B}"/>
              </a:ext>
            </a:extLst>
          </p:cNvPr>
          <p:cNvSpPr txBox="1"/>
          <p:nvPr/>
        </p:nvSpPr>
        <p:spPr>
          <a:xfrm>
            <a:off x="4470694" y="2145685"/>
            <a:ext cx="3950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编程实现：实现从</a:t>
            </a:r>
            <a:r>
              <a:rPr lang="en-US" altLang="zh-CN" dirty="0"/>
              <a:t>1</a:t>
            </a:r>
            <a:r>
              <a:rPr lang="zh-CN" altLang="en-US" dirty="0"/>
              <a:t>加到</a:t>
            </a:r>
            <a:r>
              <a:rPr lang="en-US" altLang="zh-CN" dirty="0"/>
              <a:t>100</a:t>
            </a:r>
            <a:r>
              <a:rPr lang="zh-CN" altLang="en-US" dirty="0"/>
              <a:t>，并输出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009A6EC-2C76-4ED0-A5EE-FD3CE819070C}"/>
              </a:ext>
            </a:extLst>
          </p:cNvPr>
          <p:cNvSpPr txBox="1"/>
          <p:nvPr/>
        </p:nvSpPr>
        <p:spPr>
          <a:xfrm>
            <a:off x="4465664" y="2871232"/>
            <a:ext cx="284313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C++:</a:t>
            </a:r>
          </a:p>
          <a:p>
            <a:endParaRPr lang="en-US" altLang="zh-CN" dirty="0"/>
          </a:p>
          <a:p>
            <a:r>
              <a:rPr lang="en-US" altLang="zh-CN" dirty="0"/>
              <a:t>#include &lt;iostream&gt;</a:t>
            </a:r>
          </a:p>
          <a:p>
            <a:r>
              <a:rPr lang="en-US" altLang="zh-CN" dirty="0"/>
              <a:t>using namespace std;</a:t>
            </a:r>
          </a:p>
          <a:p>
            <a:r>
              <a:rPr lang="en-US" altLang="zh-CN" dirty="0"/>
              <a:t>(auto) D=1;</a:t>
            </a:r>
          </a:p>
          <a:p>
            <a:r>
              <a:rPr lang="en-US" altLang="zh-CN" dirty="0"/>
              <a:t>for(int </a:t>
            </a:r>
            <a:r>
              <a:rPr lang="en-US" altLang="zh-CN" dirty="0" err="1"/>
              <a:t>i</a:t>
            </a:r>
            <a:r>
              <a:rPr lang="en-US" altLang="zh-CN" dirty="0"/>
              <a:t>=</a:t>
            </a:r>
            <a:r>
              <a:rPr lang="en-US" altLang="zh-CN" dirty="0" err="1"/>
              <a:t>2,i</a:t>
            </a:r>
            <a:r>
              <a:rPr lang="en-US" altLang="zh-CN" dirty="0"/>
              <a:t>&lt;=</a:t>
            </a:r>
            <a:r>
              <a:rPr lang="en-US" altLang="zh-CN" dirty="0" err="1"/>
              <a:t>100,i</a:t>
            </a:r>
            <a:r>
              <a:rPr lang="en-US" altLang="zh-CN" dirty="0"/>
              <a:t>++)</a:t>
            </a:r>
          </a:p>
          <a:p>
            <a:r>
              <a:rPr lang="en-US" altLang="zh-CN" dirty="0"/>
              <a:t>{</a:t>
            </a:r>
          </a:p>
          <a:p>
            <a:r>
              <a:rPr lang="en-US" altLang="zh-CN" dirty="0"/>
              <a:t>D=</a:t>
            </a:r>
            <a:r>
              <a:rPr lang="en-US" altLang="zh-CN" dirty="0" err="1"/>
              <a:t>D+ii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}</a:t>
            </a:r>
          </a:p>
          <a:p>
            <a:r>
              <a:rPr lang="en-US" altLang="zh-CN" dirty="0" err="1"/>
              <a:t>cout</a:t>
            </a:r>
            <a:r>
              <a:rPr lang="en-US" altLang="zh-CN" dirty="0"/>
              <a:t>&lt;&lt;D&lt;&lt;</a:t>
            </a:r>
            <a:r>
              <a:rPr lang="en-US" altLang="zh-CN" dirty="0" err="1"/>
              <a:t>endl</a:t>
            </a:r>
            <a:r>
              <a:rPr lang="en-US" altLang="zh-CN" dirty="0"/>
              <a:t>;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1373989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3" grpId="0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2. Matlab</a:t>
            </a:r>
            <a:r>
              <a:rPr lang="zh-CN" altLang="en-US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应用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38F326B0-15C4-407F-B054-CCED49D043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451" b="13210"/>
          <a:stretch/>
        </p:blipFill>
        <p:spPr>
          <a:xfrm>
            <a:off x="703440" y="4774503"/>
            <a:ext cx="6781622" cy="135990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29B5537-D8DC-49D2-A9F8-1103AA0A34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60"/>
          <a:stretch/>
        </p:blipFill>
        <p:spPr>
          <a:xfrm>
            <a:off x="703440" y="1371654"/>
            <a:ext cx="6781622" cy="13599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6A5B746-642E-4788-833B-D43014F3896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170" r="25835"/>
          <a:stretch/>
        </p:blipFill>
        <p:spPr>
          <a:xfrm>
            <a:off x="703440" y="3073078"/>
            <a:ext cx="6781622" cy="135990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DD90B30-AE85-43C7-B25B-ED558F2FD483}"/>
              </a:ext>
            </a:extLst>
          </p:cNvPr>
          <p:cNvSpPr txBox="1"/>
          <p:nvPr/>
        </p:nvSpPr>
        <p:spPr>
          <a:xfrm>
            <a:off x="4038614" y="926782"/>
            <a:ext cx="1981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E8900"/>
                </a:solidFill>
              </a:rPr>
              <a:t>并行计算与</a:t>
            </a:r>
            <a:r>
              <a:rPr lang="en-US" altLang="zh-CN" b="1" dirty="0">
                <a:solidFill>
                  <a:srgbClr val="FE8900"/>
                </a:solidFill>
              </a:rPr>
              <a:t>GPU</a:t>
            </a:r>
            <a:endParaRPr lang="zh-CN" altLang="en-US" b="1" dirty="0">
              <a:solidFill>
                <a:srgbClr val="FE8900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9F949E6-6D70-40EB-8A7B-50F8A2A8AE58}"/>
              </a:ext>
            </a:extLst>
          </p:cNvPr>
          <p:cNvSpPr txBox="1"/>
          <p:nvPr/>
        </p:nvSpPr>
        <p:spPr>
          <a:xfrm>
            <a:off x="4038614" y="2717651"/>
            <a:ext cx="255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E8900"/>
                </a:solidFill>
              </a:rPr>
              <a:t>流体模拟</a:t>
            </a:r>
            <a:r>
              <a:rPr lang="en-US" altLang="zh-CN" b="1" dirty="0">
                <a:solidFill>
                  <a:srgbClr val="FE8900"/>
                </a:solidFill>
              </a:rPr>
              <a:t>(Simulink)</a:t>
            </a:r>
            <a:endParaRPr lang="zh-CN" altLang="en-US" b="1" dirty="0">
              <a:solidFill>
                <a:srgbClr val="FE89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FC81C12-60EE-44FE-B5DC-009E125765AE}"/>
              </a:ext>
            </a:extLst>
          </p:cNvPr>
          <p:cNvSpPr txBox="1"/>
          <p:nvPr/>
        </p:nvSpPr>
        <p:spPr>
          <a:xfrm>
            <a:off x="4038614" y="4405171"/>
            <a:ext cx="3791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E8900"/>
                </a:solidFill>
              </a:rPr>
              <a:t>人工智能</a:t>
            </a:r>
            <a:r>
              <a:rPr lang="en-US" altLang="zh-CN" b="1" dirty="0">
                <a:solidFill>
                  <a:srgbClr val="FE8900"/>
                </a:solidFill>
              </a:rPr>
              <a:t>(</a:t>
            </a:r>
            <a:r>
              <a:rPr lang="zh-CN" altLang="en-US" b="1" dirty="0">
                <a:solidFill>
                  <a:srgbClr val="FE8900"/>
                </a:solidFill>
              </a:rPr>
              <a:t>深度</a:t>
            </a:r>
            <a:r>
              <a:rPr lang="en-US" altLang="zh-CN" b="1" dirty="0">
                <a:solidFill>
                  <a:srgbClr val="FE8900"/>
                </a:solidFill>
              </a:rPr>
              <a:t>/</a:t>
            </a:r>
            <a:r>
              <a:rPr lang="zh-CN" altLang="en-US" b="1" dirty="0">
                <a:solidFill>
                  <a:srgbClr val="FE8900"/>
                </a:solidFill>
              </a:rPr>
              <a:t>强化学习工具箱</a:t>
            </a:r>
            <a:r>
              <a:rPr lang="en-US" altLang="zh-CN" b="1" dirty="0">
                <a:solidFill>
                  <a:srgbClr val="FE8900"/>
                </a:solidFill>
              </a:rPr>
              <a:t>)</a:t>
            </a:r>
            <a:endParaRPr lang="zh-CN" altLang="en-US" b="1" dirty="0">
              <a:solidFill>
                <a:srgbClr val="FE89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7494214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445441"/>
          <p:cNvSpPr>
            <a:spLocks noGrp="1"/>
          </p:cNvSpPr>
          <p:nvPr>
            <p:ph type="ctrTitle" hasCustomPrompt="1"/>
          </p:nvPr>
        </p:nvSpPr>
        <p:spPr>
          <a:xfrm>
            <a:off x="936625" y="2674620"/>
            <a:ext cx="7271385" cy="1151255"/>
          </a:xfrm>
          <a:ln w="12700"/>
        </p:spPr>
        <p:txBody>
          <a:bodyPr vert="horz" wrap="square" lIns="90488" tIns="44450" rIns="90488" bIns="4445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4500" b="1" i="0" u="none" strike="noStrike" kern="1200" cap="none" spc="200" normalizeH="0" baseline="0" noProof="1">
                <a:solidFill>
                  <a:schemeClr val="accent1"/>
                </a:solidFill>
                <a:uFillTx/>
                <a:latin typeface="Tahoma" panose="020B0604030504040204" pitchFamily="34" charset="0"/>
                <a:ea typeface="隶书" panose="02010509060101010101" pitchFamily="49" charset="-122"/>
                <a:cs typeface="+mj-cs"/>
              </a:rPr>
              <a:t>界面介绍与操作</a:t>
            </a:r>
            <a:endParaRPr kumimoji="0" lang="en-US" altLang="zh-CN" sz="4500" b="1" i="0" u="none" strike="noStrike" kern="1200" cap="none" spc="200" normalizeH="0" baseline="0" noProof="1">
              <a:solidFill>
                <a:schemeClr val="accent1"/>
              </a:solidFill>
              <a:uFillTx/>
              <a:latin typeface="Tahoma" panose="020B0604030504040204" pitchFamily="34" charset="0"/>
              <a:ea typeface="隶书" panose="02010509060101010101" pitchFamily="49" charset="-122"/>
              <a:cs typeface="+mj-cs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4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46355897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1. Matlab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界面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9B15929-3F04-4521-BDC8-DF49BE2DFC58}"/>
              </a:ext>
            </a:extLst>
          </p:cNvPr>
          <p:cNvSpPr txBox="1"/>
          <p:nvPr/>
        </p:nvSpPr>
        <p:spPr>
          <a:xfrm>
            <a:off x="504625" y="1143060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Matlab</a:t>
            </a:r>
            <a:r>
              <a:rPr lang="zh-CN" altLang="en-US" dirty="0"/>
              <a:t>界面总体预览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8D30E83-4EAF-4A2E-9A23-435BFCD7E8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579" y="1627322"/>
            <a:ext cx="6076102" cy="325921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747AEEC-3D6D-4029-928C-FE40A711F45F}"/>
              </a:ext>
            </a:extLst>
          </p:cNvPr>
          <p:cNvSpPr txBox="1"/>
          <p:nvPr/>
        </p:nvSpPr>
        <p:spPr>
          <a:xfrm>
            <a:off x="3822806" y="4648168"/>
            <a:ext cx="53211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/>
              <a:t>工具栏：提供快捷操作</a:t>
            </a:r>
            <a:endParaRPr lang="en-US" altLang="zh-CN" dirty="0"/>
          </a:p>
          <a:p>
            <a:pPr algn="r"/>
            <a:r>
              <a:rPr lang="zh-CN" altLang="en-US" dirty="0"/>
              <a:t>编辑器：脚本代码窗口</a:t>
            </a:r>
            <a:endParaRPr lang="en-US" altLang="zh-CN" dirty="0"/>
          </a:p>
          <a:p>
            <a:pPr algn="r"/>
            <a:r>
              <a:rPr lang="zh-CN" altLang="en-US" dirty="0"/>
              <a:t>工作区：脚本变量窗口</a:t>
            </a:r>
            <a:endParaRPr lang="en-US" altLang="zh-CN" dirty="0"/>
          </a:p>
          <a:p>
            <a:pPr algn="r"/>
            <a:r>
              <a:rPr lang="zh-CN" altLang="en-US" dirty="0"/>
              <a:t>工作路径：当前文件运行的检索路径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8403355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2. Matlab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工具栏</a:t>
            </a: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2DF13DE-C415-4039-A1F9-0636498A3B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20" y="1600248"/>
            <a:ext cx="8984759" cy="86113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8D4D7C3-7E6C-4099-B3AB-2B4B998DD77A}"/>
              </a:ext>
            </a:extLst>
          </p:cNvPr>
          <p:cNvSpPr txBox="1"/>
          <p:nvPr/>
        </p:nvSpPr>
        <p:spPr>
          <a:xfrm>
            <a:off x="273103" y="2667020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新建脚本：新建脚本或函数</a:t>
            </a:r>
            <a:r>
              <a:rPr lang="en-US" altLang="zh-CN" dirty="0"/>
              <a:t>(*.m)</a:t>
            </a:r>
            <a:r>
              <a:rPr lang="zh-CN" altLang="en-US" dirty="0"/>
              <a:t>文件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9CF5F53-128D-4DBF-9308-C8196B99CDFD}"/>
              </a:ext>
            </a:extLst>
          </p:cNvPr>
          <p:cNvSpPr txBox="1"/>
          <p:nvPr/>
        </p:nvSpPr>
        <p:spPr>
          <a:xfrm>
            <a:off x="270541" y="3082645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新建实时脚本：新建可交互脚本</a:t>
            </a:r>
            <a:r>
              <a:rPr lang="en-US" altLang="zh-CN" dirty="0"/>
              <a:t>(*.mlx)</a:t>
            </a:r>
            <a:r>
              <a:rPr lang="zh-CN" altLang="en-US" dirty="0"/>
              <a:t>文件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3C2BD9A-1FDF-4741-9436-328EB26987E5}"/>
              </a:ext>
            </a:extLst>
          </p:cNvPr>
          <p:cNvSpPr txBox="1"/>
          <p:nvPr/>
        </p:nvSpPr>
        <p:spPr>
          <a:xfrm>
            <a:off x="270541" y="3508625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新建</a:t>
            </a:r>
            <a:r>
              <a:rPr lang="en-US" altLang="zh-CN" dirty="0"/>
              <a:t>/</a:t>
            </a:r>
            <a:r>
              <a:rPr lang="zh-CN" altLang="en-US" dirty="0"/>
              <a:t>打卡：支持更加泛化的新建</a:t>
            </a:r>
            <a:r>
              <a:rPr lang="en-US" altLang="zh-CN" dirty="0"/>
              <a:t>/</a:t>
            </a:r>
            <a:r>
              <a:rPr lang="zh-CN" altLang="en-US" dirty="0"/>
              <a:t>打开文件类型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EB5770A-015D-4B34-9BF4-73C7DD3C59C8}"/>
              </a:ext>
            </a:extLst>
          </p:cNvPr>
          <p:cNvSpPr txBox="1"/>
          <p:nvPr/>
        </p:nvSpPr>
        <p:spPr>
          <a:xfrm>
            <a:off x="270541" y="3934605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导入数据：加载可识别的数据文件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8F6EFFE-A198-47C8-9468-C0F002B34C62}"/>
              </a:ext>
            </a:extLst>
          </p:cNvPr>
          <p:cNvSpPr txBox="1"/>
          <p:nvPr/>
        </p:nvSpPr>
        <p:spPr>
          <a:xfrm>
            <a:off x="270541" y="4360585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保存工作区：将工作区的文件保存至</a:t>
            </a:r>
            <a:r>
              <a:rPr lang="en-US" altLang="zh-CN" dirty="0"/>
              <a:t>(*.mat)</a:t>
            </a:r>
            <a:r>
              <a:rPr lang="zh-CN" altLang="en-US" dirty="0"/>
              <a:t>文件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B0BD6EC-A3D2-4D88-ACEB-1D0103268C0C}"/>
              </a:ext>
            </a:extLst>
          </p:cNvPr>
          <p:cNvSpPr txBox="1"/>
          <p:nvPr/>
        </p:nvSpPr>
        <p:spPr>
          <a:xfrm>
            <a:off x="270541" y="4786565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Simulink</a:t>
            </a:r>
            <a:r>
              <a:rPr lang="zh-CN" altLang="en-US" dirty="0"/>
              <a:t>：打开可视化仿真工具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F1B14D9-AD42-4001-B8BB-07A815A6907E}"/>
              </a:ext>
            </a:extLst>
          </p:cNvPr>
          <p:cNvSpPr txBox="1"/>
          <p:nvPr/>
        </p:nvSpPr>
        <p:spPr>
          <a:xfrm>
            <a:off x="270541" y="5212545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预设：</a:t>
            </a:r>
            <a:r>
              <a:rPr lang="en-US" altLang="zh-CN" dirty="0"/>
              <a:t>MATLAB</a:t>
            </a:r>
            <a:r>
              <a:rPr lang="zh-CN" altLang="en-US" dirty="0"/>
              <a:t>相关参数设置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2A7AE42-4CAE-4F00-BFBC-0B77D7EF7668}"/>
              </a:ext>
            </a:extLst>
          </p:cNvPr>
          <p:cNvSpPr txBox="1"/>
          <p:nvPr/>
        </p:nvSpPr>
        <p:spPr>
          <a:xfrm>
            <a:off x="270541" y="5638528"/>
            <a:ext cx="532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帮助：查询相关文档和示例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076818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721995" y="541020"/>
            <a:ext cx="5406390" cy="114300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800" dirty="0">
                <a:solidFill>
                  <a:srgbClr val="000066"/>
                </a:solidFill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3</a:t>
            </a: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. Matlab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pitchFamily="2" charset="-122"/>
                <a:cs typeface="Times New Roman" panose="02020603050405020304" pitchFamily="18" charset="0"/>
                <a:sym typeface="微软雅黑" panose="020B0503020204020204" charset="-122"/>
              </a:rPr>
              <a:t>编辑器</a:t>
            </a:r>
            <a:br>
              <a:rPr lang="zh-CN" altLang="en-US" sz="2800" kern="1200" spc="200" normalizeH="0" baseline="0" dirty="0">
                <a:solidFill>
                  <a:srgbClr val="000066"/>
                </a:solidFill>
                <a:latin typeface="黑体" panose="02010609060101010101" pitchFamily="2" charset="-122"/>
                <a:ea typeface="黑体" panose="02010609060101010101" pitchFamily="2" charset="-122"/>
                <a:cs typeface="+mj-cs"/>
                <a:sym typeface="微软雅黑" panose="020B0503020204020204" charset="-122"/>
              </a:rPr>
            </a:b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黑体" panose="02010609060101010101" pitchFamily="2" charset="-122"/>
              <a:ea typeface="黑体" panose="02010609060101010101" pitchFamily="2" charset="-122"/>
              <a:cs typeface="+mj-cs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本次系列课</a:t>
            </a:r>
            <a:r>
              <a:rPr lang="zh-CN" altLang="en-US" sz="1200" dirty="0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无任何付费</a:t>
            </a: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2</a:t>
            </a:r>
            <a:r>
              <a:rPr lang="zh-CN" altLang="en-US" sz="1200" strike="noStrike" noProof="1">
                <a:latin typeface="黑体" panose="02010609060101010101" pitchFamily="2" charset="-122"/>
                <a:ea typeface="黑体" panose="02010609060101010101" pitchFamily="2" charset="-122"/>
                <a:cs typeface="黑体" panose="02010609060101010101" pitchFamily="2" charset="-122"/>
              </a:rPr>
              <a:t>节课</a:t>
            </a: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3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E1EAB853-EA32-429C-AD33-8EDEEB06B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18" y="1295456"/>
            <a:ext cx="7763245" cy="373370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4DBB2CA2-3D56-4918-B5E1-F5DCA04DBA43}"/>
              </a:ext>
            </a:extLst>
          </p:cNvPr>
          <p:cNvSpPr txBox="1"/>
          <p:nvPr/>
        </p:nvSpPr>
        <p:spPr>
          <a:xfrm>
            <a:off x="76318" y="5181554"/>
            <a:ext cx="5321194" cy="865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编辑器：提供丰富的脚本操作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断点：充分利用断点可以对程序错误进行排查</a:t>
            </a:r>
            <a:endParaRPr lang="en-US" altLang="zh-C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639064"/>
      </p:ext>
    </p:extLst>
  </p:cSld>
  <p:clrMapOvr>
    <a:masterClrMapping/>
  </p:clrMapOvr>
  <p:transition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2"/>
  <p:tag name="KSO_WM_UNIT_SHOW_EDIT_AREA_INDICATION" val="0"/>
  <p:tag name="KSO_WM_TAG_VERSION" val="1.0"/>
  <p:tag name="KSO_WM_BEAUTIFY_FLAG" val="#wm#"/>
  <p:tag name="KSO_WM_TEMPLATE_CATEGORY" val="custom"/>
  <p:tag name="KSO_WM_TEMPLATE_INDEX" val="20202601"/>
  <p:tag name="KSO_WM_TEMPLATE_THUMBS_INDEX" val="1、4、7、8、9、10、11、13、14、1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  <p:tag name="KSO_WM_UNIT_TYPE" val="i"/>
  <p:tag name="KSO_WM_UNIT_INDEX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leftRight"/>
  <p:tag name="KSO_WM_SLIDE_BK_DARK_LIGHT" val="2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topBottom"/>
  <p:tag name="KSO_WM_SLIDE_BK_DARK_LIGHT" val="2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TYPE" val="i"/>
  <p:tag name="KSO_WM_UNIT_INDEX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bottomTop"/>
  <p:tag name="KSO_WM_SLIDE_BK_DARK_LIGHT" val="2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bottomTop"/>
  <p:tag name="KSO_WM_SLIDE_BK_DARK_LIGHT" val="2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navigation"/>
  <p:tag name="KSO_WM_SLIDE_BK_DARK_LIGHT" val="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navigation"/>
  <p:tag name="KSO_WM_SLIDE_BK_DARK_LIGHT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elt"/>
  <p:tag name="KSO_WM_SLIDE_BK_DARK_LIGHT" val="2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442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1"/>
  <p:tag name="KSO_WM_SLIDE_LAYOUT" val="a_b"/>
  <p:tag name="KSO_WM_SLIDE_LAYOUT_CNT" val="1_1"/>
  <p:tag name="KSO_WM_UNIT_SHOW_EDIT_AREA_INDICATION" val="1"/>
  <p:tag name="KSO_WM_TEMPLATE_THUMBS_INDEX" val="1、4、7、9、12、17、20、21、22、23、24、28、30、34、38"/>
  <p:tag name="KSO_WM_TEMPLATE_MASTER_THUMB_INDEX" val="1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数据分析总结"/>
  <p:tag name="KSO_WM_TEMPLATE_CATEGORY" val="custom"/>
  <p:tag name="KSO_WM_TEMPLATE_INDEX" val="20204427"/>
  <p:tag name="KSO_WM_UNIT_ID" val="custom20204427_1*a*1"/>
  <p:tag name="KSO_WM_UNIT_ISNUMDGMTITLE" val="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2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LAYERLEVEL" val="1"/>
  <p:tag name="KSO_WM_TAG_VERSION" val="1.0"/>
  <p:tag name="KSO_WM_BEAUTIFY_FLAG" val="#wm#"/>
  <p:tag name="KSO_WM_UNIT_PRESET_TEXT" val="单击此处输入你的副标题，文字是您思想的提炼。"/>
  <p:tag name="KSO_WM_TEMPLATE_CATEGORY" val="custom"/>
  <p:tag name="KSO_WM_TEMPLATE_INDEX" val="20204427"/>
  <p:tag name="KSO_WM_UNIT_ID" val="custom20204427_1*b*1"/>
  <p:tag name="KSO_WM_UNIT_ISNUMDGMTITLE" val="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2601"/>
</p:tagLst>
</file>

<file path=ppt/theme/theme1.xml><?xml version="1.0" encoding="utf-8"?>
<a:theme xmlns:a="http://schemas.openxmlformats.org/drawingml/2006/main" name="Office 主题​​">
  <a:themeElements>
    <a:clrScheme name="自定义 25">
      <a:dk1>
        <a:srgbClr val="000000"/>
      </a:dk1>
      <a:lt1>
        <a:srgbClr val="FFFFFF"/>
      </a:lt1>
      <a:dk2>
        <a:srgbClr val="E9F3FA"/>
      </a:dk2>
      <a:lt2>
        <a:srgbClr val="FFFFFF"/>
      </a:lt2>
      <a:accent1>
        <a:srgbClr val="4472C4"/>
      </a:accent1>
      <a:accent2>
        <a:srgbClr val="2A8DD4"/>
      </a:accent2>
      <a:accent3>
        <a:srgbClr val="2FA1CF"/>
      </a:accent3>
      <a:accent4>
        <a:srgbClr val="33B2B2"/>
      </a:accent4>
      <a:accent5>
        <a:srgbClr val="35BD81"/>
      </a:accent5>
      <a:accent6>
        <a:srgbClr val="59C54F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Blends</Template>
  <TotalTime>2626</TotalTime>
  <Words>3148</Words>
  <Application>Microsoft Office PowerPoint</Application>
  <PresentationFormat>全屏显示(4:3)</PresentationFormat>
  <Paragraphs>410</Paragraphs>
  <Slides>31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4" baseType="lpstr">
      <vt:lpstr>汉仪旗黑-85S</vt:lpstr>
      <vt:lpstr>Tahoma</vt:lpstr>
      <vt:lpstr>微软雅黑</vt:lpstr>
      <vt:lpstr>Viner Hand ITC</vt:lpstr>
      <vt:lpstr>Arial Unicode MS</vt:lpstr>
      <vt:lpstr>宋体</vt:lpstr>
      <vt:lpstr>隶书</vt:lpstr>
      <vt:lpstr>Menlo</vt:lpstr>
      <vt:lpstr>Times New Roman</vt:lpstr>
      <vt:lpstr>Arial</vt:lpstr>
      <vt:lpstr>Cambria Math</vt:lpstr>
      <vt:lpstr>黑体</vt:lpstr>
      <vt:lpstr>Office 主题​​</vt:lpstr>
      <vt:lpstr>2021数模建模 系统培训班</vt:lpstr>
      <vt:lpstr>PowerPoint 演示文稿</vt:lpstr>
      <vt:lpstr>Matlab介绍</vt:lpstr>
      <vt:lpstr>1. 现在的Matlab </vt:lpstr>
      <vt:lpstr>2. Matlab应用 </vt:lpstr>
      <vt:lpstr>界面介绍与操作</vt:lpstr>
      <vt:lpstr>1. Matlab界面 </vt:lpstr>
      <vt:lpstr>2. Matlab工具栏</vt:lpstr>
      <vt:lpstr>3. Matlab编辑器 </vt:lpstr>
      <vt:lpstr>*交叉知识-常用控制代码</vt:lpstr>
      <vt:lpstr>运算基础</vt:lpstr>
      <vt:lpstr>1. Matlab运算 </vt:lpstr>
      <vt:lpstr>1. Matlab运算 </vt:lpstr>
      <vt:lpstr>1. Matlab运算 </vt:lpstr>
      <vt:lpstr>1. Matlab运算 </vt:lpstr>
      <vt:lpstr>数据基础</vt:lpstr>
      <vt:lpstr>1. 数据标准 </vt:lpstr>
      <vt:lpstr>1. 数据标准 </vt:lpstr>
      <vt:lpstr>2. 其他数据类型 </vt:lpstr>
      <vt:lpstr>3. 运算符优先级 </vt:lpstr>
      <vt:lpstr>矩阵基础</vt:lpstr>
      <vt:lpstr>1. 矩阵的重要性 </vt:lpstr>
      <vt:lpstr>2. 创建向量 </vt:lpstr>
      <vt:lpstr>3. 赋值方法 </vt:lpstr>
      <vt:lpstr>4. 矩阵快速创建方法</vt:lpstr>
      <vt:lpstr>5. 矩阵运算模式</vt:lpstr>
      <vt:lpstr>6. 其他运算方法</vt:lpstr>
      <vt:lpstr>7. 矩阵数据提取</vt:lpstr>
      <vt:lpstr>7. 矩阵操作</vt:lpstr>
      <vt:lpstr>*交叉知识-使用GPU加速运算</vt:lpstr>
      <vt:lpstr>*交叉知识-稀疏矩阵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Joey YIn</dc:creator>
  <cp:lastModifiedBy>Yzy_seu</cp:lastModifiedBy>
  <cp:revision>631</cp:revision>
  <dcterms:created xsi:type="dcterms:W3CDTF">2020-07-29T13:26:00Z</dcterms:created>
  <dcterms:modified xsi:type="dcterms:W3CDTF">2021-12-11T13:08:04Z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r8>1</vt:r8>
  </property>
  <property fmtid="{D5CDD505-2E9C-101B-9397-08002B2CF9AE}" pid="3" name="KSOProductBuildVer">
    <vt:lpwstr>2052-11.1.0.10314</vt:lpwstr>
  </property>
</Properties>
</file>

<file path=docProps/thumbnail.jpeg>
</file>